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305" r:id="rId5"/>
    <p:sldId id="259" r:id="rId6"/>
    <p:sldId id="270" r:id="rId7"/>
    <p:sldId id="260" r:id="rId8"/>
    <p:sldId id="269" r:id="rId9"/>
    <p:sldId id="306" r:id="rId10"/>
    <p:sldId id="296" r:id="rId11"/>
    <p:sldId id="297" r:id="rId12"/>
    <p:sldId id="271" r:id="rId13"/>
    <p:sldId id="299" r:id="rId14"/>
    <p:sldId id="312" r:id="rId15"/>
    <p:sldId id="313" r:id="rId16"/>
    <p:sldId id="301" r:id="rId17"/>
    <p:sldId id="304" r:id="rId18"/>
    <p:sldId id="307" r:id="rId19"/>
    <p:sldId id="303" r:id="rId20"/>
    <p:sldId id="268" r:id="rId21"/>
    <p:sldId id="284" r:id="rId22"/>
    <p:sldId id="275" r:id="rId23"/>
    <p:sldId id="310" r:id="rId24"/>
    <p:sldId id="309" r:id="rId25"/>
    <p:sldId id="286" r:id="rId26"/>
    <p:sldId id="314" r:id="rId27"/>
    <p:sldId id="289" r:id="rId28"/>
    <p:sldId id="308" r:id="rId29"/>
    <p:sldId id="291" r:id="rId30"/>
    <p:sldId id="311" r:id="rId31"/>
    <p:sldId id="293" r:id="rId32"/>
    <p:sldId id="265" r:id="rId33"/>
    <p:sldId id="266" r:id="rId34"/>
    <p:sldId id="267" r:id="rId35"/>
    <p:sldId id="281" r:id="rId36"/>
    <p:sldId id="282" r:id="rId37"/>
    <p:sldId id="283" r:id="rId3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17" autoAdjust="0"/>
  </p:normalViewPr>
  <p:slideViewPr>
    <p:cSldViewPr>
      <p:cViewPr>
        <p:scale>
          <a:sx n="66" d="100"/>
          <a:sy n="66" d="100"/>
        </p:scale>
        <p:origin x="-144" y="7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13FB6-5F9E-4051-A5F5-AE5DE3CB72E7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D8796-1C07-401D-B791-35FF2F30E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89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D8796-1C07-401D-B791-35FF2F30EF4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9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DF9A-FA60-45BB-86CF-8CD9691BE142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BAA81-5E8F-40FB-A927-36B9B13E591A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0C8A5-D042-45CB-862E-188F403BA38E}" type="datetime1">
              <a:rPr lang="en-US" smtClean="0"/>
              <a:t>12/21/2025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86525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12192000" y="0"/>
                </a:moveTo>
                <a:lnTo>
                  <a:pt x="0" y="0"/>
                </a:lnTo>
                <a:lnTo>
                  <a:pt x="0" y="571499"/>
                </a:lnTo>
                <a:lnTo>
                  <a:pt x="12192000" y="5714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781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0A564-81F6-48CD-9493-50637E9D0129}" type="datetime1">
              <a:rPr lang="en-US" smtClean="0"/>
              <a:t>12/21/2025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AA2C8-EB28-410F-8761-24FD40263097}" type="datetime1">
              <a:rPr lang="en-US" smtClean="0"/>
              <a:t>12/21/2025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86519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12191999" y="0"/>
                </a:moveTo>
                <a:lnTo>
                  <a:pt x="0" y="0"/>
                </a:lnTo>
                <a:lnTo>
                  <a:pt x="0" y="571503"/>
                </a:lnTo>
                <a:lnTo>
                  <a:pt x="12191999" y="571503"/>
                </a:lnTo>
                <a:lnTo>
                  <a:pt x="12191999" y="0"/>
                </a:lnTo>
                <a:close/>
              </a:path>
            </a:pathLst>
          </a:custGeom>
          <a:solidFill>
            <a:srgbClr val="781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9348" y="6450780"/>
            <a:ext cx="809491" cy="26115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997" y="1102780"/>
            <a:ext cx="10368915" cy="4566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B8118-6FAF-48B7-8B3C-9C0C29CA0674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stu.ru/" TargetMode="Externa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://www.nstu.ru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stu.ru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stu.ru/" TargetMode="Externa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stu.ru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www.nstu.ru/" TargetMode="Externa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89779" y="6525638"/>
            <a:ext cx="942340" cy="19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8760" y="19357"/>
            <a:ext cx="11953240" cy="6858000"/>
            <a:chOff x="239344" y="0"/>
            <a:chExt cx="1195324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344" y="6450787"/>
              <a:ext cx="809497" cy="2611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28958" y="0"/>
              <a:ext cx="6763384" cy="6858000"/>
            </a:xfrm>
            <a:custGeom>
              <a:avLst/>
              <a:gdLst/>
              <a:ahLst/>
              <a:cxnLst/>
              <a:rect l="l" t="t" r="r" b="b"/>
              <a:pathLst>
                <a:path w="6763384" h="6858000">
                  <a:moveTo>
                    <a:pt x="0" y="0"/>
                  </a:moveTo>
                  <a:lnTo>
                    <a:pt x="0" y="6858000"/>
                  </a:lnTo>
                  <a:lnTo>
                    <a:pt x="6763042" y="6858000"/>
                  </a:lnTo>
                  <a:lnTo>
                    <a:pt x="67630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1C3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91200" y="592551"/>
            <a:ext cx="6763384" cy="1674817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Квадартично-корневой ковариационный </a:t>
            </a:r>
            <a:r>
              <a:rPr lang="ru-RU" dirty="0" err="1">
                <a:solidFill>
                  <a:schemeClr val="bg1"/>
                </a:solidFill>
              </a:rPr>
              <a:t>фильтр</a:t>
            </a:r>
            <a:r>
              <a:rPr lang="ru-RU" dirty="0">
                <a:solidFill>
                  <a:schemeClr val="bg1"/>
                </a:solidFill>
              </a:rPr>
              <a:t>  </a:t>
            </a:r>
            <a:r>
              <a:rPr lang="ru-RU" dirty="0" err="1">
                <a:solidFill>
                  <a:schemeClr val="bg1"/>
                </a:solidFill>
              </a:rPr>
              <a:t>Калмана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3179" y="330009"/>
            <a:ext cx="2664460" cy="1644650"/>
            <a:chOff x="393179" y="330009"/>
            <a:chExt cx="2664460" cy="16446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79" y="1518373"/>
              <a:ext cx="2051634" cy="4558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179" y="330009"/>
              <a:ext cx="2664129" cy="86061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4A55B3-17CB-A706-5C17-B044F8574D50}"/>
              </a:ext>
            </a:extLst>
          </p:cNvPr>
          <p:cNvSpPr txBox="1"/>
          <p:nvPr/>
        </p:nvSpPr>
        <p:spPr>
          <a:xfrm>
            <a:off x="5638800" y="4800600"/>
            <a:ext cx="6163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0" dirty="0">
                <a:solidFill>
                  <a:srgbClr val="FFFFFF"/>
                </a:solidFill>
              </a:rPr>
              <a:t>Выполнили:</a:t>
            </a:r>
          </a:p>
          <a:p>
            <a:r>
              <a:rPr lang="ru-RU" spc="-10" dirty="0" err="1">
                <a:solidFill>
                  <a:srgbClr val="FFFFFF"/>
                </a:solidFill>
              </a:rPr>
              <a:t>Хасбалла</a:t>
            </a:r>
            <a:r>
              <a:rPr lang="ru-RU" spc="-10" dirty="0">
                <a:solidFill>
                  <a:srgbClr val="FFFFFF"/>
                </a:solidFill>
              </a:rPr>
              <a:t> </a:t>
            </a:r>
            <a:r>
              <a:rPr lang="ru-RU" spc="-10" dirty="0" err="1">
                <a:solidFill>
                  <a:srgbClr val="FFFFFF"/>
                </a:solidFill>
              </a:rPr>
              <a:t>Стифин</a:t>
            </a:r>
            <a:endParaRPr lang="ru-RU" spc="-10" dirty="0">
              <a:solidFill>
                <a:srgbClr val="FFFFFF"/>
              </a:solidFill>
            </a:endParaRPr>
          </a:p>
          <a:p>
            <a:r>
              <a:rPr lang="ru-RU" spc="-10" dirty="0">
                <a:solidFill>
                  <a:srgbClr val="FFFFFF"/>
                </a:solidFill>
              </a:rPr>
              <a:t>Ямщиков Владимир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999E8-33B8-6681-9FA0-0AF85A16EEC2}"/>
              </a:ext>
            </a:extLst>
          </p:cNvPr>
          <p:cNvSpPr txBox="1"/>
          <p:nvPr/>
        </p:nvSpPr>
        <p:spPr>
          <a:xfrm>
            <a:off x="5638800" y="2844224"/>
            <a:ext cx="5181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-140" dirty="0">
                <a:solidFill>
                  <a:srgbClr val="FFFFFF"/>
                </a:solidFill>
                <a:latin typeface="Arial"/>
                <a:ea typeface="+mj-ea"/>
                <a:cs typeface="Arial"/>
              </a:rPr>
              <a:t>Square Root Covariance Filter (SRCF)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77B4-2BD9-0B4E-0C3F-A9F78CD59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7DDF349-1E40-293B-A79C-A982835140AC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47239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Вычислительная схема алгоритма:</a:t>
                </a:r>
              </a:p>
              <a:p>
                <a:r>
                  <a:rPr lang="ru-RU" b="1" dirty="0"/>
                  <a:t>Шаг 1: Формирование </a:t>
                </a:r>
                <a:r>
                  <a:rPr lang="en-US" b="1" dirty="0" err="1"/>
                  <a:t>prearray</a:t>
                </a:r>
                <a:r>
                  <a:rPr lang="en-US" b="1" dirty="0"/>
                  <a:t>:</a:t>
                </a:r>
              </a:p>
              <a:p>
                <a:r>
                  <a:rPr lang="ru-RU" dirty="0"/>
                  <a:t>Осуществляется сборка прямоугольной блочной матрицы:</a:t>
                </a:r>
              </a:p>
              <a:p>
                <a:r>
                  <a:rPr lang="ru-RU" dirty="0"/>
                  <a:t>Квадратичные корни ковариаций шума измерений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 шума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/>
                  <a:t>Квадратичный корень ковариации состояния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/>
                  <a:t>Матрицы системы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endParaRPr lang="en-US" dirty="0"/>
              </a:p>
              <a:p>
                <a:r>
                  <a:rPr lang="ru-RU" b="1" dirty="0"/>
                  <a:t>Шаг 2: Ортогональное преобразование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r>
                  <a:rPr lang="ru-RU" dirty="0"/>
                  <a:t>Применение </a:t>
                </a:r>
                <a:r>
                  <a:rPr lang="en-US" dirty="0"/>
                  <a:t>QR-</a:t>
                </a:r>
                <a:r>
                  <a:rPr lang="ru-RU" dirty="0"/>
                  <a:t>разложения для приведения матрицы к треугольному виду с использованием устойчивых ортогональных преобразований и сохранением структуры блочной матрицы</a:t>
                </a:r>
                <a:r>
                  <a:rPr lang="en-US" dirty="0"/>
                  <a:t>.</a:t>
                </a:r>
              </a:p>
              <a:p>
                <a:endParaRPr lang="ru-RU" dirty="0"/>
              </a:p>
              <a:p>
                <a:r>
                  <a:rPr lang="ru-RU" b="1" dirty="0"/>
                  <a:t>Шаг 3: Извлечение результатов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r>
                  <a:rPr lang="ru-RU" dirty="0"/>
                  <a:t>Формирование </a:t>
                </a:r>
                <a:r>
                  <a:rPr lang="en-US" dirty="0" err="1"/>
                  <a:t>postarray</a:t>
                </a:r>
                <a:r>
                  <a:rPr lang="en-US" dirty="0"/>
                  <a:t>, </a:t>
                </a:r>
                <a:r>
                  <a:rPr lang="ru-RU" dirty="0"/>
                  <a:t>откуда последовательно извлекаются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 обновлённый квадратный корень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— </a:t>
                </a:r>
                <a:r>
                  <a:rPr lang="ru-RU" dirty="0"/>
                  <a:t>вспомогательная матрица для вычисления коэффициента усиления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endParaRPr lang="ru-RU" dirty="0"/>
              </a:p>
              <a:p>
                <a:r>
                  <a:rPr lang="ru-RU" b="1" dirty="0"/>
                  <a:t>Шаг 4: Обновление оценки состояния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7DDF349-1E40-293B-A79C-A98283514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472396"/>
              </a:xfrm>
              <a:prstGeom prst="rect">
                <a:avLst/>
              </a:prstGeom>
              <a:blipFill>
                <a:blip r:embed="rId2"/>
                <a:stretch>
                  <a:fillRect l="-1301" t="-1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467A89A0-E2C4-9AFC-04F9-89DDD7D660F4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FDDC68B-1CC1-E0BB-011D-56685DFA2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D26B7E-852F-2EFA-222F-1F809D0B48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31750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10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8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E3DF-5552-0569-73C9-11BA482A3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318109EC-88F1-CD62-B884-F52E69286F98}"/>
                  </a:ext>
                </a:extLst>
              </p:cNvPr>
              <p:cNvSpPr txBox="1"/>
              <p:nvPr/>
            </p:nvSpPr>
            <p:spPr>
              <a:xfrm>
                <a:off x="582963" y="1315189"/>
                <a:ext cx="11645823" cy="49102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Численная устойчивость: </a:t>
                </a:r>
                <a:r>
                  <a:rPr lang="ru-RU" sz="2000" dirty="0"/>
                  <a:t>исключается потеря положительной определённости ковариационных матриц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что предотвращает расхождение фильтра</a:t>
                </a:r>
                <a:r>
                  <a:rPr lang="en-US" sz="2000" dirty="0"/>
                  <a:t>; </a:t>
                </a:r>
                <a:r>
                  <a:rPr lang="ru-RU" sz="2000" dirty="0"/>
                  <a:t>порядок ошибок округления составляет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 – машинная точность</a:t>
                </a:r>
                <a:r>
                  <a:rPr lang="en-US" sz="2000" dirty="0"/>
                  <a:t>;</a:t>
                </a:r>
              </a:p>
              <a:p>
                <a:endParaRPr lang="ru-RU" sz="20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Высокая точность:</a:t>
                </a:r>
                <a:r>
                  <a:rPr lang="ru-RU" sz="2000" dirty="0"/>
                  <a:t> обеспечивается автоматическим сохранением </a:t>
                </a:r>
                <a:r>
                  <a:rPr lang="ru-RU" sz="2000" dirty="0" err="1"/>
                  <a:t>симметриии</a:t>
                </a:r>
                <a:r>
                  <a:rPr lang="ru-RU" sz="2000" dirty="0"/>
                  <a:t> структуры ковариационных матриц</a:t>
                </a:r>
                <a:r>
                  <a:rPr lang="en-US" sz="2000" dirty="0"/>
                  <a:t>; </a:t>
                </a:r>
                <a:r>
                  <a:rPr lang="ru-RU" sz="2000" dirty="0"/>
                  <a:t>метод устойчив к использованию плохо обусловленных матриц (например</a:t>
                </a:r>
                <a:r>
                  <a:rPr lang="en-US" sz="2000" dirty="0"/>
                  <a:t>, </a:t>
                </a:r>
                <a:r>
                  <a:rPr lang="ru-RU" sz="2000" dirty="0"/>
                  <a:t>матрицам Гильберта или вырожденным матрицам)</a:t>
                </a:r>
                <a:r>
                  <a:rPr lang="en-US" sz="2000" dirty="0"/>
                  <a:t>; </a:t>
                </a:r>
                <a:r>
                  <a:rPr lang="ru-RU" sz="2000" dirty="0"/>
                  <a:t>увеличение точности достигается за счёт использования ортогональных преобразований для обновления матричных факторов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в соответствии с уравнением </a:t>
                </a:r>
                <a:r>
                  <a:rPr lang="ru-RU" sz="2000" dirty="0" err="1"/>
                  <a:t>Рикатти</a:t>
                </a:r>
                <a:r>
                  <a:rPr lang="en-US" sz="2000" dirty="0"/>
                  <a:t>, </a:t>
                </a:r>
                <a:r>
                  <a:rPr lang="ru-RU" sz="2000" dirty="0"/>
                  <a:t>записанным в блочно-матричной форме</a:t>
                </a:r>
                <a:r>
                  <a:rPr lang="en-US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ru-RU" sz="20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Универсальность:</a:t>
                </a:r>
                <a:r>
                  <a:rPr lang="ru-RU" sz="2000" dirty="0"/>
                  <a:t> алгоритм является единым для различных типов систем (непрерывных, дискретных, стационарных, нестационарных)  с возможностью адаптации для обработки скалярных измерений</a:t>
                </a:r>
                <a:r>
                  <a:rPr lang="en-US" sz="2000" dirty="0"/>
                  <a:t>;</a:t>
                </a:r>
                <a:endParaRPr lang="ru-RU" sz="2000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318109EC-88F1-CD62-B884-F52E6928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3" y="1315189"/>
                <a:ext cx="11645823" cy="4910255"/>
              </a:xfrm>
              <a:prstGeom prst="rect">
                <a:avLst/>
              </a:prstGeom>
              <a:blipFill>
                <a:blip r:embed="rId2"/>
                <a:stretch>
                  <a:fillRect l="-1257" t="-1242" b="-1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2466C1DB-E413-CA0F-12F6-122F45D9E58B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895A21C-C35B-0302-599D-EB40C97F33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Преимущества подхода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BC7FA7-3A42-38D2-011B-EAECD1132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11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6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E411B-ADA2-000A-99E6-3D447847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1" y="76200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SRCF (Square-Root Covariance Filter)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205A7F0-7123-3EAF-DBC8-D7822D2C77A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5984395"/>
              </a:xfrm>
            </p:spPr>
            <p:txBody>
              <a:bodyPr/>
              <a:lstStyle/>
              <a:p>
                <a:r>
                  <a:rPr lang="ru-RU" dirty="0"/>
                  <a:t>1</a:t>
                </a:r>
                <a:r>
                  <a:rPr lang="en-US" dirty="0"/>
                  <a:t>. </a:t>
                </a:r>
                <a:r>
                  <a:rPr lang="ru-RU" b="1" dirty="0"/>
                  <a:t>Начальные значения: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0|0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dirty="0"/>
                  <a:t>Вычислить: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—</a:t>
                </a:r>
                <a:r>
                  <a:rPr lang="ru-RU" dirty="0"/>
                  <a:t> нижние треугольные факторы </a:t>
                </a:r>
                <a:r>
                  <a:rPr lang="ru-RU" dirty="0" err="1"/>
                  <a:t>Холецкого</a:t>
                </a:r>
                <a:r>
                  <a:rPr lang="en-US" dirty="0"/>
                  <a:t>.</a:t>
                </a:r>
                <a:endParaRPr lang="ru-RU" dirty="0"/>
              </a:p>
              <a:p>
                <a:r>
                  <a:rPr lang="en-US" dirty="0"/>
                  <a:t>2. </a:t>
                </a:r>
                <a:r>
                  <a:rPr lang="ru-RU" b="1" dirty="0"/>
                  <a:t>Исходные данные:</a:t>
                </a:r>
                <a:endParaRPr lang="en-US" b="1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квадратичный корень апостериорной ковариации на шаге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);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dirty="0">
                            <a:solidFill>
                              <a:srgbClr val="CC0000"/>
                            </a:solidFill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апостериорная оценка состояния на шаге </a:t>
                </a:r>
                <a:r>
                  <a:rPr lang="en-US" dirty="0"/>
                  <a:t>k;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dirty="0">
                        <a:solidFill>
                          <a:srgbClr val="CC0000"/>
                        </a:solidFill>
                      </a:rPr>
                      <m:t>›</m:t>
                    </m:r>
                    <m:r>
                      <a:rPr lang="ru-RU" i="1" dirty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матрицы модели</a:t>
                </a:r>
                <a:r>
                  <a:rPr lang="en-US" dirty="0"/>
                  <a:t>;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dirty="0">
                        <a:solidFill>
                          <a:srgbClr val="CC0000"/>
                        </a:solidFill>
                      </a:rPr>
                      <m:t>›</m:t>
                    </m:r>
                    <m:r>
                      <a:rPr lang="ru-RU" i="1" dirty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квадратичные корни ковариаций шумов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ru-RU" dirty="0"/>
                  <a:t>)</a:t>
                </a:r>
                <a:r>
                  <a:rPr lang="en-US" dirty="0"/>
                  <a:t>; </a:t>
                </a:r>
                <a:endParaRPr lang="ru-RU" dirty="0"/>
              </a:p>
              <a:p>
                <a:r>
                  <a:rPr lang="en-US" dirty="0"/>
                  <a:t>3. </a:t>
                </a:r>
                <a:r>
                  <a:rPr lang="ru-RU" b="1" dirty="0"/>
                  <a:t>Нахождение </a:t>
                </a:r>
                <a:r>
                  <a:rPr lang="en-US" b="1" dirty="0" err="1"/>
                  <a:t>prearray</a:t>
                </a:r>
                <a:r>
                  <a:rPr lang="ru-RU" b="1" dirty="0"/>
                  <a:t>:</a:t>
                </a:r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𝑝𝑟𝑒𝑎𝑟𝑟𝑎𝑦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шум измерений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(фильтрация−коррекция)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−связь измерения и состояния (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коррекция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−динамика системы (экстраполяция−прогноз)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−шум процесса (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экстраполяция−прогноз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ru-RU" dirty="0"/>
              </a:p>
              <a:p>
                <a:r>
                  <a:rPr lang="en-US" dirty="0"/>
                  <a:t>4. </a:t>
                </a:r>
                <a:r>
                  <a:rPr lang="ru-RU" b="1" dirty="0"/>
                  <a:t>Ортогонализация:</a:t>
                </a:r>
              </a:p>
              <a:p>
                <a:r>
                  <a:rPr lang="ru-RU" dirty="0"/>
                  <a:t>Применение ортогонального преобразования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получаемого преобразованиями </a:t>
                </a:r>
                <a:r>
                  <a:rPr lang="ru-RU" dirty="0" err="1"/>
                  <a:t>Хаусхолдера</a:t>
                </a:r>
                <a:r>
                  <a:rPr lang="ru-RU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</m:func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205A7F0-7123-3EAF-DBC8-D7822D2C7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5984395"/>
              </a:xfrm>
              <a:blipFill>
                <a:blip r:embed="rId2"/>
                <a:stretch>
                  <a:fillRect l="-1219" t="-1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C2AEA0-AB69-70A4-A91C-1DA9DB9ADE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D3CB9-358E-07E8-988B-30FAFB6442D9}"/>
              </a:ext>
            </a:extLst>
          </p:cNvPr>
          <p:cNvSpPr txBox="1"/>
          <p:nvPr/>
        </p:nvSpPr>
        <p:spPr>
          <a:xfrm>
            <a:off x="10896600" y="6560418"/>
            <a:ext cx="1646652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25922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C2FD3-4DF2-4D0F-B599-02FDB095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CC522-6CC5-65E4-D5B4-FAA44CA0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SRCF (Square-Root Covariance Filter)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00E0B72-75F4-D693-B80B-E4D22F37830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99028" y="1766121"/>
                <a:ext cx="11270234" cy="3941400"/>
              </a:xfrm>
            </p:spPr>
            <p:txBody>
              <a:bodyPr/>
              <a:lstStyle/>
              <a:p>
                <a:r>
                  <a:rPr lang="en-US" dirty="0"/>
                  <a:t>5. </a:t>
                </a:r>
                <a:r>
                  <a:rPr lang="ru-RU" b="1" dirty="0"/>
                  <a:t>Нахождение </a:t>
                </a:r>
                <a:r>
                  <a:rPr lang="en-US" b="1" dirty="0" err="1"/>
                  <a:t>postarray</a:t>
                </a:r>
                <a:r>
                  <a:rPr lang="ru-RU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𝑎𝑟𝑟𝑎𝑦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 обновлённый квадратный корень априорной ковариации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ru-RU" dirty="0"/>
                  <a:t>результат экстраполяции</a:t>
                </a:r>
                <a:r>
                  <a:rPr lang="en-US" dirty="0"/>
                  <a:t>);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вспомогательная матрица для вычисления коэффициента усиления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(результат фильтрации)</a:t>
                </a:r>
                <a:r>
                  <a:rPr lang="en-US" dirty="0"/>
                  <a:t>;</a:t>
                </a:r>
                <a:endParaRPr lang="ru-RU" dirty="0"/>
              </a:p>
              <a:p>
                <a:endParaRPr lang="ru-RU" dirty="0"/>
              </a:p>
              <a:p>
                <a:r>
                  <a:rPr lang="en-US" dirty="0"/>
                  <a:t>6. </a:t>
                </a:r>
                <a:r>
                  <a:rPr lang="ru-RU" b="1" dirty="0"/>
                  <a:t>Вычисление коэффициента усиления и обновление состояния:</a:t>
                </a:r>
              </a:p>
              <a:p>
                <a:r>
                  <a:rPr lang="ru-RU" b="1" dirty="0"/>
                  <a:t>Коэффициент усиления Калмана: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ru-RU" b="1" dirty="0"/>
                  <a:t>Обновление состояния: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00E0B72-75F4-D693-B80B-E4D22F378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9028" y="1766121"/>
                <a:ext cx="11270234" cy="3941400"/>
              </a:xfrm>
              <a:blipFill>
                <a:blip r:embed="rId2"/>
                <a:stretch>
                  <a:fillRect l="-1299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E5824-311C-9A15-3542-F282C7D21C90}"/>
                  </a:ext>
                </a:extLst>
              </p:cNvPr>
              <p:cNvSpPr txBox="1"/>
              <p:nvPr/>
            </p:nvSpPr>
            <p:spPr>
              <a:xfrm>
                <a:off x="3200400" y="4974620"/>
                <a:ext cx="6097464" cy="413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E5824-311C-9A15-3542-F282C7D2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974620"/>
                <a:ext cx="6097464" cy="413959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58BDD9-33AD-718F-5F37-2259B1621794}"/>
                  </a:ext>
                </a:extLst>
              </p:cNvPr>
              <p:cNvSpPr txBox="1"/>
              <p:nvPr/>
            </p:nvSpPr>
            <p:spPr>
              <a:xfrm>
                <a:off x="1492472" y="5511124"/>
                <a:ext cx="9422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QR-</a:t>
                </a:r>
                <a:r>
                  <a:rPr lang="ru-RU" dirty="0"/>
                  <a:t>преобразование</a:t>
                </a:r>
                <a:r>
                  <a:rPr lang="en-US" dirty="0"/>
                  <a:t> </a:t>
                </a:r>
                <a:r>
                  <a:rPr lang="ru-RU" dirty="0"/>
                  <a:t>для вычисления ортогонального преобразования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58BDD9-33AD-718F-5F37-2259B1621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472" y="5511124"/>
                <a:ext cx="9422708" cy="276999"/>
              </a:xfrm>
              <a:prstGeom prst="rect">
                <a:avLst/>
              </a:prstGeom>
              <a:blipFill>
                <a:blip r:embed="rId4"/>
                <a:stretch>
                  <a:fillRect l="-1100" t="-28889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2C49A-438D-D19C-DFD8-302F556258CC}"/>
                  </a:ext>
                </a:extLst>
              </p:cNvPr>
              <p:cNvSpPr txBox="1"/>
              <p:nvPr/>
            </p:nvSpPr>
            <p:spPr>
              <a:xfrm>
                <a:off x="3174023" y="5859411"/>
                <a:ext cx="657647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2C49A-438D-D19C-DFD8-302F55625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23" y="5859411"/>
                <a:ext cx="6576479" cy="295594"/>
              </a:xfrm>
              <a:prstGeom prst="rect">
                <a:avLst/>
              </a:prstGeom>
              <a:blipFill>
                <a:blip r:embed="rId5"/>
                <a:stretch>
                  <a:fillRect l="-742" r="-557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AB88171-A98D-22B1-9AD3-057DA5418E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13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473FB-A2DA-CD01-7C8E-AEC6B21C85CD}"/>
              </a:ext>
            </a:extLst>
          </p:cNvPr>
          <p:cNvSpPr txBox="1"/>
          <p:nvPr/>
        </p:nvSpPr>
        <p:spPr>
          <a:xfrm>
            <a:off x="10896600" y="6547367"/>
            <a:ext cx="117348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chemeClr val="bg1"/>
                </a:solidFill>
                <a:latin typeface="Microsoft Sans Serif"/>
                <a:cs typeface="Microsoft Sans Serif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www.nstu.ru</a:t>
            </a:r>
            <a:endParaRPr lang="en-US" sz="135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5108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CE45-2203-EA2B-6179-C298FA4D5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1EA8D-3691-9F64-6024-B8DD49B88B6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9DA55-836F-5E44-51A8-8B004C1383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CE5D-28EE-33C4-F17B-BFB75DB3B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ED306-E776-8E70-2B71-633E298A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F8C1C4B-7073-CEED-EB2D-380BF46622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591274"/>
              </a:xfrm>
            </p:spPr>
            <p:txBody>
              <a:bodyPr/>
              <a:lstStyle/>
              <a:p>
                <a:r>
                  <a:rPr lang="ru-RU" b="1" dirty="0"/>
                  <a:t>Фаза </a:t>
                </a:r>
                <a:r>
                  <a:rPr lang="en-US" b="1" dirty="0"/>
                  <a:t>2</a:t>
                </a:r>
                <a:r>
                  <a:rPr lang="ru-RU" b="1" dirty="0"/>
                  <a:t>: Фильтрация (коррекция в момент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ru-RU" b="1" dirty="0"/>
                  <a:t>)</a:t>
                </a:r>
                <a:r>
                  <a:rPr lang="ru-RU" dirty="0"/>
                  <a:t>: </a:t>
                </a:r>
                <a:endParaRPr lang="en-US" dirty="0"/>
              </a:p>
              <a:p>
                <a:r>
                  <a:rPr lang="ru-RU" dirty="0"/>
                  <a:t>Принцип ортогонального проектирования: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Оптимальный коэффициент Калмана находится из условия ортогональности ошибки оценки к невязке: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Выразим значение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b="0" dirty="0"/>
              </a:p>
              <a:p>
                <a:r>
                  <a:rPr lang="ru-RU" b="0" dirty="0"/>
                  <a:t>Ошибка прогноза: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Ковариацию ошибки после фильтрации найдём с помощью уравнения Джозефа:</a:t>
                </a:r>
              </a:p>
              <a:p>
                <a:r>
                  <a:rPr lang="ru-RU" b="0" dirty="0"/>
                  <a:t>Ошибка фильтрации: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ru-RU" b="0" dirty="0"/>
                  <a:t>Ковариация: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+1|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Стандартная форма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F8C1C4B-7073-CEED-EB2D-380BF4662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591274"/>
              </a:xfrm>
              <a:blipFill>
                <a:blip r:embed="rId2"/>
                <a:stretch>
                  <a:fillRect l="-1247" t="-1309" r="-3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89F30B-C2F1-CD5F-77AE-DFAF1FDBB13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922B5-AF5C-C3E4-41D7-FA7BEFCA6B61}"/>
              </a:ext>
            </a:extLst>
          </p:cNvPr>
          <p:cNvSpPr txBox="1"/>
          <p:nvPr/>
        </p:nvSpPr>
        <p:spPr>
          <a:xfrm>
            <a:off x="10972800" y="6566199"/>
            <a:ext cx="14478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6273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8D095-4C70-C5F6-6002-18A8C632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B1515F-D98C-DA87-EF68-7E469325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C094300-9A9A-FCF1-C06B-54426D476A1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990600"/>
                <a:ext cx="11963400" cy="5841023"/>
              </a:xfrm>
            </p:spPr>
            <p:txBody>
              <a:bodyPr/>
              <a:lstStyle/>
              <a:p>
                <a:r>
                  <a:rPr lang="ru-RU" sz="1600" dirty="0"/>
                  <a:t>В результате</a:t>
                </a:r>
                <a:r>
                  <a:rPr lang="en-US" sz="1600" dirty="0"/>
                  <a:t>, </a:t>
                </a:r>
                <a:r>
                  <a:rPr lang="ru-RU" sz="1600" dirty="0"/>
                  <a:t>были получены формулы для алгоритма </a:t>
                </a:r>
                <a:r>
                  <a:rPr lang="en-US" sz="1600" dirty="0"/>
                  <a:t>CKF-TM. </a:t>
                </a:r>
                <a:r>
                  <a:rPr lang="ru-RU" sz="1600" dirty="0"/>
                  <a:t>Выразим формулы алгоритма </a:t>
                </a:r>
                <a:r>
                  <a:rPr lang="en-US" sz="1600" dirty="0"/>
                  <a:t>CKF </a:t>
                </a:r>
                <a:r>
                  <a:rPr lang="ru-RU" sz="1600" dirty="0"/>
                  <a:t>через факторизацию</a:t>
                </a:r>
                <a:r>
                  <a:rPr lang="en-US" sz="1600" dirty="0"/>
                  <a:t>.</a:t>
                </a:r>
              </a:p>
              <a:p>
                <a:r>
                  <a:rPr lang="ru-RU" sz="1600" dirty="0"/>
                  <a:t>Введём квадратный корень ковариации невязки: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ru-RU" sz="1600" dirty="0"/>
                  <a:t> - верхнетреугольная матрица по разложению </a:t>
                </a:r>
                <a:r>
                  <a:rPr lang="ru-RU" sz="1600" dirty="0" err="1"/>
                  <a:t>Холецкого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Нормализованная невязка: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;</a:t>
                </a:r>
                <a:r>
                  <a:rPr lang="ru-RU" sz="1600" dirty="0"/>
                  <a:t> </a:t>
                </a:r>
                <a:r>
                  <a:rPr lang="en-US" sz="1600" dirty="0"/>
                  <a:t>𝔼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1600"/>
                        <m:t>единичная матрица размера </m:t>
                      </m:r>
                      <m:r>
                        <m:rPr>
                          <m:nor/>
                        </m:rPr>
                        <a:rPr lang="ru-RU" sz="1600"/>
                        <m:t>m</m:t>
                      </m:r>
                      <m:r>
                        <m:rPr>
                          <m:nor/>
                        </m:rPr>
                        <a:rPr lang="ru-RU" sz="1600"/>
                        <m:t>×</m:t>
                      </m:r>
                      <m:r>
                        <m:rPr>
                          <m:nor/>
                        </m:rPr>
                        <a:rPr lang="ru-RU" sz="1600"/>
                        <m:t>m</m:t>
                      </m:r>
                    </m:oMath>
                  </m:oMathPara>
                </a14:m>
                <a:endParaRPr lang="en-US" sz="1600" b="0" dirty="0"/>
              </a:p>
              <a:p>
                <a:r>
                  <a:rPr lang="ru-RU" sz="1600" dirty="0"/>
                  <a:t>Невязка через нормализованную: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r>
                  <a:rPr lang="ru-RU" sz="1600" b="0" dirty="0"/>
                  <a:t>Нормализованный </a:t>
                </a:r>
                <a:r>
                  <a:rPr lang="ru-RU" sz="1600" dirty="0"/>
                  <a:t>к</a:t>
                </a:r>
                <a:r>
                  <a:rPr lang="ru-RU" sz="1600" b="0" dirty="0"/>
                  <a:t>оэффициент Калмана: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r>
                  <a:rPr lang="ru-RU" sz="1600" dirty="0"/>
                  <a:t>Уравнение обновления состояния для шага </a:t>
                </a:r>
                <a:r>
                  <a:rPr lang="en-US" sz="1600" dirty="0"/>
                  <a:t>k</a:t>
                </a:r>
                <a:r>
                  <a:rPr lang="ru-RU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1/2</m:t>
                                              </m:r>
                                            </m:sup>
                                          </m:sSup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ru-RU" sz="1600" b="0" dirty="0"/>
                  <a:t>Экстраполяция от </a:t>
                </a:r>
                <a:r>
                  <a:rPr lang="en-US" sz="1600" b="0" dirty="0"/>
                  <a:t>k </a:t>
                </a:r>
                <a:r>
                  <a:rPr lang="ru-RU" sz="1600" b="0" dirty="0"/>
                  <a:t>к </a:t>
                </a:r>
                <a:r>
                  <a:rPr lang="en-US" sz="1600" b="0" dirty="0"/>
                  <a:t>k+1: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  <a:p>
                <a:r>
                  <a:rPr lang="ru-RU" b="0" dirty="0"/>
                  <a:t> </a:t>
                </a:r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C094300-9A9A-FCF1-C06B-54426D476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990600"/>
                <a:ext cx="11963400" cy="5841023"/>
              </a:xfrm>
              <a:blipFill>
                <a:blip r:embed="rId2"/>
                <a:stretch>
                  <a:fillRect l="-1070" t="-1044" r="-9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28A835-6F87-4625-0B04-337F54258C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21524-8C80-7F9A-1E04-AF099E3331C9}"/>
              </a:ext>
            </a:extLst>
          </p:cNvPr>
          <p:cNvSpPr txBox="1"/>
          <p:nvPr/>
        </p:nvSpPr>
        <p:spPr>
          <a:xfrm>
            <a:off x="10923495" y="6552298"/>
            <a:ext cx="121471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04681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A2F12-ACB7-C033-68F3-38A64E18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306BE-680B-82AB-21CD-08DDD048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311EF253-2207-50F7-B22A-AC6733C63F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48474" y="1066800"/>
                <a:ext cx="11443526" cy="5520614"/>
              </a:xfrm>
            </p:spPr>
            <p:txBody>
              <a:bodyPr/>
              <a:lstStyle/>
              <a:p>
                <a:r>
                  <a:rPr lang="ru-RU" dirty="0"/>
                  <a:t>Уравнение обновления ковариации: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Уравнение ковариации ошибки предсказания: коррекция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Прогноз на шаге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Подстановка: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В результате</a:t>
                </a:r>
                <a:r>
                  <a:rPr lang="en-US" dirty="0"/>
                  <a:t>, </a:t>
                </a:r>
                <a:r>
                  <a:rPr lang="ru-RU" dirty="0"/>
                  <a:t>были получены следующие формулы алгоритма </a:t>
                </a:r>
                <a:r>
                  <a:rPr lang="en-US" dirty="0"/>
                  <a:t>CKF </a:t>
                </a:r>
                <a:r>
                  <a:rPr lang="ru-RU" dirty="0"/>
                  <a:t>с использованием факторизованного представления матрицы ковариации невязки измерений:</a:t>
                </a:r>
                <a:endParaRPr lang="en-US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Нормализованная невязка измерений: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Ковариация невязки измерений: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Нормализованный коэффициент Калмана: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Ковариация ошибки предсказания: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Оценка вектора состояния: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dirty="0"/>
              </a:p>
              <a:p>
                <a:r>
                  <a:rPr lang="ru-RU" dirty="0"/>
                  <a:t>Эти формулы понадобятся нам при доказательстве искомого </a:t>
                </a:r>
                <a:r>
                  <a:rPr lang="en-US" dirty="0"/>
                  <a:t>SRCF </a:t>
                </a:r>
                <a:r>
                  <a:rPr lang="ru-RU" dirty="0"/>
                  <a:t>метода</a:t>
                </a:r>
                <a:r>
                  <a:rPr lang="en-US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311EF253-2207-50F7-B22A-AC6733C63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8474" y="1066800"/>
                <a:ext cx="11443526" cy="5520614"/>
              </a:xfrm>
              <a:blipFill>
                <a:blip r:embed="rId2"/>
                <a:stretch>
                  <a:fillRect l="-1279" t="-1214" r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C56E898-16F2-78B4-9043-BDF6789573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CCA76-6874-9A3E-0926-E2DB4734FA90}"/>
              </a:ext>
            </a:extLst>
          </p:cNvPr>
          <p:cNvSpPr txBox="1"/>
          <p:nvPr/>
        </p:nvSpPr>
        <p:spPr>
          <a:xfrm>
            <a:off x="10896600" y="6553200"/>
            <a:ext cx="117258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93378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C21BA-7CBF-CCD8-00BF-2B03C7AC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70F7F-170D-6C94-F2F5-709F413E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9032C95-3102-AB23-F037-CFB336FD860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4760470"/>
              </a:xfrm>
            </p:spPr>
            <p:txBody>
              <a:bodyPr/>
              <a:lstStyle/>
              <a:p>
                <a:r>
                  <a:rPr lang="ru-RU" dirty="0"/>
                  <a:t>В блочной форме (размер матрицы равен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) алгоритм </a:t>
                </a:r>
                <a:r>
                  <a:rPr lang="en-US" dirty="0"/>
                  <a:t>SRCF </a:t>
                </a:r>
                <a:r>
                  <a:rPr lang="ru-RU" dirty="0"/>
                  <a:t>выглядит следующим образом: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матрица ортогональных преобразований</a:t>
                </a:r>
                <a:r>
                  <a:rPr lang="en-US" dirty="0"/>
                  <a:t>, </a:t>
                </a:r>
                <a:r>
                  <a:rPr lang="ru-RU" dirty="0"/>
                  <a:t>приводящая к верхнему треугольному виду (триангуляция) левую блочную матрицу</a:t>
                </a:r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groupChr>
                      <m:groupChrPr>
                        <m:chr m:val="⇔"/>
                        <m:vertJc m:val="bot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ru-RU" dirty="0"/>
                  <a:t>Докажем</a:t>
                </a:r>
                <a:r>
                  <a:rPr lang="en-US" dirty="0"/>
                  <a:t>, </a:t>
                </a:r>
                <a:r>
                  <a:rPr lang="ru-RU" dirty="0"/>
                  <a:t>что данная блочная запись уравнения эквивалентна уравнению следующего вида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ru-RU" dirty="0"/>
                  <a:t>ковариация ошибки предсказаний</a:t>
                </a:r>
                <a:r>
                  <a:rPr lang="en-US" dirty="0"/>
                  <a:t>.</a:t>
                </a:r>
              </a:p>
              <a:p>
                <a:r>
                  <a:rPr lang="ru-RU" dirty="0" err="1"/>
                  <a:t>Домножим</a:t>
                </a:r>
                <a:r>
                  <a:rPr lang="ru-RU" dirty="0"/>
                  <a:t> левую и правую части уравнений на транспонированную матрицы: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𝑝𝑟𝑒𝑎𝑟𝑟𝑎𝑦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𝑝𝑟𝑒𝑎𝑟𝑟𝑎𝑦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𝑎𝑟𝑟𝑎𝑦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𝑎𝑟𝑟𝑎𝑦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Для </a:t>
                </a:r>
                <a:r>
                  <a:rPr lang="en-US" dirty="0" err="1"/>
                  <a:t>prearray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9032C95-3102-AB23-F037-CFB336FD8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4760470"/>
              </a:xfrm>
              <a:blipFill>
                <a:blip r:embed="rId2"/>
                <a:stretch>
                  <a:fillRect l="-1247" t="-1538" r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80D7DA-072D-D6A5-D480-1BE6EBF331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0C12A-1596-64ED-7263-AEB538CD69BE}"/>
              </a:ext>
            </a:extLst>
          </p:cNvPr>
          <p:cNvSpPr txBox="1"/>
          <p:nvPr/>
        </p:nvSpPr>
        <p:spPr>
          <a:xfrm>
            <a:off x="10896600" y="6551375"/>
            <a:ext cx="118203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9955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39F8-297E-EBF5-1495-1CF3C065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4A215-DA71-E707-8631-0738001B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BB3869B-B427-B7EE-3D8A-9261924FEF0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32697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𝒬𝒜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ru-RU" sz="1600" dirty="0"/>
                  <a:t>Для </a:t>
                </a:r>
                <a:r>
                  <a:rPr lang="en-US" sz="1600" dirty="0" err="1"/>
                  <a:t>postarray</a:t>
                </a:r>
                <a:r>
                  <a:rPr lang="en-US" sz="16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ru-RU" sz="1600" dirty="0"/>
                  <a:t>Сравним полученные блоки с выведенными ранее формулами: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(1</a:t>
                </a:r>
                <a:r>
                  <a:rPr lang="en-US" sz="1600" dirty="0"/>
                  <a:t>,1):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⇒совпадает с ковариацией невязки измерений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(1</a:t>
                </a:r>
                <a:r>
                  <a:rPr lang="en-US" sz="1600" dirty="0"/>
                  <a:t>,2):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ковариация между будущей ошибкой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ошибка прогноза на шаге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+1) 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и текущей невязкой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на шаге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;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(2</a:t>
                </a:r>
                <a:r>
                  <a:rPr lang="en-US" sz="1600" dirty="0"/>
                  <a:t>,1):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совпадает с нормированным коэффициентом Калмана</m:t>
                    </m:r>
                  </m:oMath>
                </a14:m>
                <a:r>
                  <a:rPr lang="en-US" sz="1600" dirty="0"/>
                  <a:t>;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(2</a:t>
                </a:r>
                <a:r>
                  <a:rPr lang="en-US" sz="1600" dirty="0"/>
                  <a:t>,2):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ru-RU" sz="1600" b="0" i="0" smtClean="0">
                        <a:latin typeface="Cambria Math" panose="02040503050406030204" pitchFamily="18" charset="0"/>
                      </a:rPr>
                      <m:t>совпадает с ковариацией ошибки предсказания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r>
                  <a:rPr lang="ru-RU" sz="1600" dirty="0">
                    <a:latin typeface="Cambria Math" panose="02040503050406030204" pitchFamily="18" charset="0"/>
                  </a:rPr>
                  <a:t>Полученные значения в блоках совпадают со значениями фильтра </a:t>
                </a:r>
                <a:r>
                  <a:rPr lang="en-US" sz="1600" dirty="0">
                    <a:latin typeface="Cambria Math" panose="02040503050406030204" pitchFamily="18" charset="0"/>
                  </a:rPr>
                  <a:t>CKF </a:t>
                </a:r>
                <a:r>
                  <a:rPr lang="ru-RU" sz="1600" dirty="0">
                    <a:latin typeface="Cambria Math" panose="02040503050406030204" pitchFamily="18" charset="0"/>
                  </a:rPr>
                  <a:t>с использованием факторизованного представления матрицы ковариации невязки измерений – делаем вывод</a:t>
                </a:r>
                <a:r>
                  <a:rPr lang="en-US" sz="1600" dirty="0">
                    <a:latin typeface="Cambria Math" panose="02040503050406030204" pitchFamily="18" charset="0"/>
                  </a:rPr>
                  <a:t>, </a:t>
                </a:r>
                <a:r>
                  <a:rPr lang="ru-RU" sz="1600" dirty="0">
                    <a:latin typeface="Cambria Math" panose="02040503050406030204" pitchFamily="18" charset="0"/>
                  </a:rPr>
                  <a:t>что наше доказательство верно</a:t>
                </a:r>
                <a:r>
                  <a:rPr lang="en-US" sz="1600" dirty="0">
                    <a:latin typeface="Cambria Math" panose="02040503050406030204" pitchFamily="18" charset="0"/>
                  </a:rPr>
                  <a:t>. </a:t>
                </a:r>
                <a:r>
                  <a:rPr lang="ru-RU" sz="1600" dirty="0">
                    <a:latin typeface="Cambria Math" panose="02040503050406030204" pitchFamily="18" charset="0"/>
                  </a:rPr>
                  <a:t>ЧТД</a:t>
                </a:r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BB3869B-B427-B7EE-3D8A-9261924FE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326971"/>
              </a:xfrm>
              <a:blipFill>
                <a:blip r:embed="rId2"/>
                <a:stretch>
                  <a:fillRect l="-1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831737-5B63-80D3-F376-436EB7AB60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19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2CDCD-8297-AF25-7A58-86F638CA6407}"/>
              </a:ext>
            </a:extLst>
          </p:cNvPr>
          <p:cNvSpPr txBox="1"/>
          <p:nvPr/>
        </p:nvSpPr>
        <p:spPr>
          <a:xfrm>
            <a:off x="10930354" y="6553200"/>
            <a:ext cx="12192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6033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Введение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0902425-CEE8-93DA-D77F-413338CE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10368915" cy="3336811"/>
          </a:xfrm>
        </p:spPr>
        <p:txBody>
          <a:bodyPr/>
          <a:lstStyle/>
          <a:p>
            <a:pPr marL="47625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Классическая реализация фильтра Калмана (CKF) подвержена численной неустойчивости в длительных задачах фильтрации из-за накопления ошибок округления, что приводит к потере положительной определённости ковариационных матриц и расхождению оценок. Для систем, требующих высокой надёжности и долговременной работы, такое поведение недопустимо</a:t>
            </a:r>
            <a:r>
              <a:rPr lang="en-US" dirty="0"/>
              <a:t> – </a:t>
            </a:r>
            <a:r>
              <a:rPr lang="ru-RU" dirty="0"/>
              <a:t>полученные измерения будут содержать большие вычислительные ошибки.</a:t>
            </a:r>
          </a:p>
          <a:p>
            <a:pPr marL="47625" marR="5080">
              <a:lnSpc>
                <a:spcPct val="100000"/>
              </a:lnSpc>
              <a:spcBef>
                <a:spcPts val="100"/>
              </a:spcBef>
            </a:pPr>
            <a:br>
              <a:rPr lang="ru-RU" dirty="0"/>
            </a:br>
            <a:r>
              <a:rPr lang="ru-RU" b="1" dirty="0"/>
              <a:t>Квадратный Корневой Ковариационный Фильтр (SRCF)</a:t>
            </a:r>
            <a:r>
              <a:rPr lang="ru-RU" dirty="0"/>
              <a:t> решает эту проблему, выполняя все вычислительно чувствительные операции непосредственно с квадратными корнями ковариационных матриц. Этот подход предотвращает их вырождение и обеспечивает устойчивость алгоритма, что делает SRCF предпочтительным выбором для ответственных применений, пользуясь большим спросом в решении прикладных задач.</a:t>
            </a:r>
            <a:endParaRPr lang="ru-RU" spc="-10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56047A-BC91-884A-39B8-7F08E8EB0C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050" y="2208591"/>
            <a:ext cx="5548086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5"/>
              </a:lnSpc>
              <a:spcBef>
                <a:spcPts val="100"/>
              </a:spcBef>
            </a:pPr>
            <a:r>
              <a:rPr lang="ru-RU" sz="1600" b="1" spc="-10" dirty="0">
                <a:latin typeface="Microsoft Sans Serif"/>
                <a:cs typeface="Microsoft Sans Serif"/>
              </a:rPr>
              <a:t>Преимущества </a:t>
            </a:r>
            <a:r>
              <a:rPr lang="ru-RU" sz="1600" b="1" dirty="0"/>
              <a:t>✅</a:t>
            </a:r>
            <a:r>
              <a:rPr sz="1600" spc="-10" dirty="0"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12700">
              <a:lnSpc>
                <a:spcPts val="2195"/>
              </a:lnSpc>
            </a:pPr>
            <a:r>
              <a:rPr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Высокая численная устойчивость</a:t>
            </a:r>
            <a:r>
              <a:rPr lang="en-US" sz="1600" b="1" dirty="0"/>
              <a:t>.</a:t>
            </a:r>
            <a:r>
              <a:rPr lang="en-US" sz="1600" dirty="0"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r>
              <a:rPr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Повышенная точность в длительных задачах</a:t>
            </a:r>
            <a:r>
              <a:rPr lang="en-US" sz="1600" b="1" dirty="0"/>
              <a:t>.</a:t>
            </a:r>
          </a:p>
          <a:p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Надёжность при плохой обусловленности</a:t>
            </a:r>
            <a:r>
              <a:rPr lang="en-US" sz="1600" b="1" dirty="0"/>
              <a:t>.</a:t>
            </a:r>
          </a:p>
          <a:p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 </a:t>
            </a:r>
            <a:r>
              <a:rPr lang="ru-RU" sz="1600" b="1" dirty="0"/>
              <a:t>Вычислительная сложность SRCF сопоставима с CKF и сильно зависит от размерности задачи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ru-RU" sz="1600" dirty="0"/>
              <a:t>более эффективен при больших значениях </a:t>
            </a:r>
            <a:r>
              <a:rPr lang="en-US" sz="1600" dirty="0"/>
              <a:t>n).</a:t>
            </a:r>
            <a:endParaRPr lang="ru-RU" sz="16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5074" y="656157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753" y="299872"/>
            <a:ext cx="1037336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Преимущества</a:t>
            </a:r>
            <a:r>
              <a:rPr spc="-30" dirty="0"/>
              <a:t> </a:t>
            </a:r>
            <a:r>
              <a:rPr dirty="0"/>
              <a:t>и</a:t>
            </a:r>
            <a:r>
              <a:rPr spc="-25" dirty="0"/>
              <a:t> </a:t>
            </a:r>
            <a:r>
              <a:rPr lang="ru-RU" dirty="0"/>
              <a:t>недостатки</a:t>
            </a:r>
            <a:r>
              <a:rPr spc="-25" dirty="0"/>
              <a:t> </a:t>
            </a:r>
            <a:r>
              <a:rPr lang="ru-RU" dirty="0"/>
              <a:t>алгоритма фильтрации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084277" y="2212892"/>
            <a:ext cx="6022731" cy="1686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5"/>
              </a:lnSpc>
              <a:spcBef>
                <a:spcPts val="100"/>
              </a:spcBef>
            </a:pPr>
            <a:r>
              <a:rPr lang="ru-RU" sz="1600" b="1" spc="-10" dirty="0">
                <a:latin typeface="Microsoft Sans Serif"/>
                <a:cs typeface="Microsoft Sans Serif"/>
              </a:rPr>
              <a:t>Недостатки </a:t>
            </a:r>
            <a:r>
              <a:rPr lang="ru-RU" sz="1600" b="1" dirty="0"/>
              <a:t>❌</a:t>
            </a:r>
            <a:r>
              <a:rPr lang="ru-RU" sz="1600" spc="-10" dirty="0">
                <a:latin typeface="Microsoft Sans Serif"/>
                <a:cs typeface="Microsoft Sans Serif"/>
              </a:rPr>
              <a:t>:</a:t>
            </a:r>
            <a:endParaRPr lang="ru-RU" sz="1600" dirty="0">
              <a:latin typeface="Microsoft Sans Serif"/>
              <a:cs typeface="Microsoft Sans Serif"/>
            </a:endParaRPr>
          </a:p>
          <a:p>
            <a:pPr marL="12700">
              <a:lnSpc>
                <a:spcPts val="2195"/>
              </a:lnSpc>
            </a:pPr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Вычислительная сложность</a:t>
            </a:r>
            <a:r>
              <a:rPr lang="en-US" sz="1600" b="1" dirty="0"/>
              <a:t> </a:t>
            </a:r>
            <a:r>
              <a:rPr lang="ru-RU" sz="1600" b="1" dirty="0"/>
              <a:t>выше при малых </a:t>
            </a:r>
            <a:r>
              <a:rPr lang="en-US" sz="1600" b="1" dirty="0"/>
              <a:t>n</a:t>
            </a:r>
            <a:r>
              <a:rPr lang="ru-RU" sz="1600" b="1" dirty="0"/>
              <a:t>.</a:t>
            </a:r>
          </a:p>
          <a:p>
            <a:pPr marL="130810" marR="22860" indent="-118745">
              <a:lnSpc>
                <a:spcPts val="2160"/>
              </a:lnSpc>
              <a:spcBef>
                <a:spcPts val="210"/>
              </a:spcBef>
            </a:pPr>
            <a:r>
              <a:rPr lang="en-US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en-US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Алгоритмическая сложность реализации.</a:t>
            </a:r>
          </a:p>
          <a:p>
            <a:pPr marL="130810" marR="5080" indent="-118745">
              <a:lnSpc>
                <a:spcPts val="2160"/>
              </a:lnSpc>
            </a:pPr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Ограниченный выигрыш для всех оцениваемых величин.</a:t>
            </a:r>
          </a:p>
          <a:p>
            <a:pPr marL="130810" marR="5080" indent="-118745">
              <a:lnSpc>
                <a:spcPts val="2160"/>
              </a:lnSpc>
            </a:pPr>
            <a:endParaRPr lang="ru-RU" sz="1600" b="1" dirty="0"/>
          </a:p>
          <a:p>
            <a:pPr marL="130810" marR="5080" indent="-118745">
              <a:lnSpc>
                <a:spcPts val="2160"/>
              </a:lnSpc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CDAC83-E419-E0AA-62FA-F795D858E1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20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CF72-B995-36A2-2BE2-60BF56AF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BABB9E-254B-73B9-173F-DC42584102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3"/>
            <a:ext cx="10889234" cy="143052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  <a:p>
            <a:pPr marL="12700" marR="5080">
              <a:lnSpc>
                <a:spcPct val="100000"/>
              </a:lnSpc>
              <a:spcBef>
                <a:spcPts val="805"/>
              </a:spcBef>
            </a:pPr>
            <a:r>
              <a:rPr lang="ru-RU" sz="1800" b="0" spc="-10" dirty="0">
                <a:latin typeface="Microsoft Sans Serif"/>
                <a:cs typeface="Microsoft Sans Serif"/>
              </a:rPr>
              <a:t>В качестве физической модели для проверки работоспособности фильтра будем использовать численную модель управления самолёта по углу крена в горизонтальном полёте</a:t>
            </a:r>
            <a:r>
              <a:rPr lang="en-US" sz="1800" b="0" spc="-1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5ECD02BD-741F-002B-C165-5D861CECCE4C}"/>
              </a:ext>
            </a:extLst>
          </p:cNvPr>
          <p:cNvSpPr txBox="1"/>
          <p:nvPr/>
        </p:nvSpPr>
        <p:spPr>
          <a:xfrm>
            <a:off x="10972800" y="660273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BC0D17-4617-765C-5E3B-4D76630BDD78}"/>
                  </a:ext>
                </a:extLst>
              </p:cNvPr>
              <p:cNvSpPr txBox="1"/>
              <p:nvPr/>
            </p:nvSpPr>
            <p:spPr>
              <a:xfrm>
                <a:off x="6629400" y="2250276"/>
                <a:ext cx="5667375" cy="4187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Здесь:</m:t>
                      </m:r>
                    </m:oMath>
                  </m:oMathPara>
                </a14:m>
                <a:endParaRPr lang="ru-RU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b="0" i="1" dirty="0">
                    <a:latin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искомый угол крена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 (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рад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.)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угловая скорость крена (</a:t>
                </a:r>
                <a:r>
                  <a:rPr lang="ru-RU" sz="1600" dirty="0">
                    <a:latin typeface="Cambria Math" panose="02040503050406030204" pitchFamily="18" charset="0"/>
                  </a:rPr>
                  <a:t>рад/с)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−угол отклонения элеронов (</m:t>
                      </m:r>
                      <m:r>
                        <m:rPr>
                          <m:nor/>
                        </m:rPr>
                        <a:rPr lang="ru-RU" sz="1600" b="0" dirty="0" smtClean="0">
                          <a:latin typeface="Cambria Math" panose="02040503050406030204" pitchFamily="18" charset="0"/>
                        </a:rPr>
                        <m:t>рад</m:t>
                      </m:r>
                      <m:r>
                        <m:rPr>
                          <m:nor/>
                        </m:rPr>
                        <a:rPr lang="en-US" sz="1600" b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— </a:t>
                </a:r>
                <a:r>
                  <a:rPr lang="ru-RU" sz="1600" dirty="0"/>
                  <a:t>аэродинамический момент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упр</m:t>
                            </m:r>
                          </m:sub>
                        </m:s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𝑆𝑏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sz="1600" dirty="0"/>
                  <a:t>— управляющий момент со стороны элеронов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возм</m:t>
                        </m:r>
                      </m:sub>
                    </m:sSub>
                    <m:r>
                      <a:rPr lang="ru-RU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600" dirty="0"/>
                  <a:t> — возмущающий момент (ветер)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восстанавливающий момент</a:t>
                </a:r>
                <a:r>
                  <a:rPr lang="en-US" sz="1600" dirty="0"/>
                  <a:t>, </a:t>
                </a:r>
                <a:r>
                  <a:rPr lang="ru-RU" sz="1600" dirty="0"/>
                  <a:t>отвечающий за статическую устойчивость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𝑉𝑆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демпфирующий момент</a:t>
                </a:r>
                <a:r>
                  <a:rPr lang="en-US" sz="1600" dirty="0"/>
                  <a:t>, </a:t>
                </a:r>
                <a:r>
                  <a:rPr lang="ru-RU" sz="1600" dirty="0"/>
                  <a:t>отвечающий за аэродинамическое демпфирование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момент инерции относительно продольной оси</a:t>
                </a:r>
                <a:endParaRPr lang="en-US" sz="1600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BC0D17-4617-765C-5E3B-4D76630B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250276"/>
                <a:ext cx="5667375" cy="4187493"/>
              </a:xfrm>
              <a:prstGeom prst="rect">
                <a:avLst/>
              </a:prstGeom>
              <a:blipFill>
                <a:blip r:embed="rId3"/>
                <a:stretch>
                  <a:fillRect l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026F64-22C1-7D11-1A0A-E81096AB9A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21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0BAF9A3-34E6-1692-6B4C-74FCFB4AF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6219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A4029B41-8B6B-3F56-3216-2690CE23183F}"/>
                  </a:ext>
                </a:extLst>
              </p:cNvPr>
              <p:cNvSpPr/>
              <p:nvPr/>
            </p:nvSpPr>
            <p:spPr>
              <a:xfrm>
                <a:off x="5257800" y="1775761"/>
                <a:ext cx="6858000" cy="430631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упр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возм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A4029B41-8B6B-3F56-3216-2690CE231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775761"/>
                <a:ext cx="6858000" cy="430631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 b="-563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63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9DC2-D756-4C84-C0B1-6D0D37E6F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BF0624-9C4F-95E3-78EE-BEA2C65299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397" y="184255"/>
            <a:ext cx="10889234" cy="77393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CD124008-9DEA-6C44-F824-9561969F27FF}"/>
              </a:ext>
            </a:extLst>
          </p:cNvPr>
          <p:cNvSpPr txBox="1"/>
          <p:nvPr/>
        </p:nvSpPr>
        <p:spPr>
          <a:xfrm>
            <a:off x="11088761" y="658065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6358F-E23D-4527-8345-8AE2DB0456CC}"/>
                  </a:ext>
                </a:extLst>
              </p:cNvPr>
              <p:cNvSpPr txBox="1"/>
              <p:nvPr/>
            </p:nvSpPr>
            <p:spPr>
              <a:xfrm>
                <a:off x="533400" y="1131439"/>
                <a:ext cx="7924800" cy="3009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Полное линейное уравнение выглядит следующим образом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П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ерейдя от данного уравнения к системе дифференциальных уравнений Коши. 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Запишем это уравнение в компактной форме: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endParaRPr lang="en-US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Здесь:</a:t>
                </a:r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0;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u-RU" b="0" i="0" dirty="0">
                              <a:solidFill>
                                <a:srgbClr val="34343C"/>
                              </a:solidFill>
                              <a:effectLst/>
                              <a:latin typeface="YS Text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6358F-E23D-4527-8345-8AE2DB045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31439"/>
                <a:ext cx="7924800" cy="3009670"/>
              </a:xfrm>
              <a:prstGeom prst="rect">
                <a:avLst/>
              </a:prstGeom>
              <a:blipFill>
                <a:blip r:embed="rId3"/>
                <a:stretch>
                  <a:fillRect l="-692" t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03479B-B10B-3B3C-61E8-6D4A23AFFD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72415" y="634452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22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62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12643-4BA3-C880-E93F-797018FBC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8569C3-A5B2-FE19-6934-960702CAD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397" y="184255"/>
            <a:ext cx="10889234" cy="77393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743BC5DF-B907-CAE3-814C-EE079121EE84}"/>
              </a:ext>
            </a:extLst>
          </p:cNvPr>
          <p:cNvSpPr txBox="1"/>
          <p:nvPr/>
        </p:nvSpPr>
        <p:spPr>
          <a:xfrm>
            <a:off x="11088761" y="658065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80D01-2189-AA8E-4581-F2264CDE7DA1}"/>
              </a:ext>
            </a:extLst>
          </p:cNvPr>
          <p:cNvSpPr txBox="1"/>
          <p:nvPr/>
        </p:nvSpPr>
        <p:spPr>
          <a:xfrm>
            <a:off x="736600" y="1332177"/>
            <a:ext cx="494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4343C"/>
                </a:solidFill>
                <a:latin typeface="YS Text"/>
                <a:ea typeface="Cambria Math" panose="02040503050406030204" pitchFamily="18" charset="0"/>
              </a:rPr>
              <a:t>Полученная нами система Коши выглядит так: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4F0BC0-379D-FC38-4EB4-E38F024281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72415" y="634452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23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4C214-DEBD-3486-DADC-7F70FEF9721D}"/>
                  </a:ext>
                </a:extLst>
              </p:cNvPr>
              <p:cNvSpPr txBox="1"/>
              <p:nvPr/>
            </p:nvSpPr>
            <p:spPr>
              <a:xfrm>
                <a:off x="564212" y="3429000"/>
                <a:ext cx="8308203" cy="2086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восстанавливающий момент 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статическая устойчивость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>
                  <a:solidFill>
                    <a:srgbClr val="34343C"/>
                  </a:solidFill>
                  <a:effectLst/>
                </a:endParaRPr>
              </a:p>
              <a:p>
                <a:r>
                  <a:rPr lang="ru-RU" dirty="0"/>
                  <a:t>   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−демпфирование </m:t>
                    </m:r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аэродинамическое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r>
                  <a:rPr lang="ru-RU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−эффективность элеронов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i="1" dirty="0">
                  <a:solidFill>
                    <a:srgbClr val="34343C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−измерительный шум с коварицией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i="1" dirty="0">
                    <a:solidFill>
                      <a:srgbClr val="34343C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−шум процесса с ковариацией </m:t>
                    </m:r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ru-RU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4C214-DEBD-3486-DADC-7F70FEF9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12" y="3429000"/>
                <a:ext cx="8308203" cy="2086340"/>
              </a:xfrm>
              <a:prstGeom prst="rect">
                <a:avLst/>
              </a:prstGeom>
              <a:blipFill>
                <a:blip r:embed="rId3"/>
                <a:stretch>
                  <a:fillRect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66DC0F99-6D88-ABDB-7A6C-D0FA5725FB04}"/>
                  </a:ext>
                </a:extLst>
              </p:cNvPr>
              <p:cNvSpPr/>
              <p:nvPr/>
            </p:nvSpPr>
            <p:spPr>
              <a:xfrm>
                <a:off x="761999" y="1828800"/>
                <a:ext cx="7698603" cy="126083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rgbClr val="34343C"/>
                                  </a:solidFill>
                                  <a:latin typeface="YS Text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rgbClr val="34343C"/>
                                  </a:solidFill>
                                  <a:latin typeface="YS Text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(гироскоп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угловая скорость)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(акселерометр −горизонтальное ускорение)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66DC0F99-6D88-ABDB-7A6C-D0FA5725F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1828800"/>
                <a:ext cx="7698603" cy="1260837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3A533-BEA4-77AC-0F76-82734FDF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15F7B-D02D-C6F1-784E-3F94B003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321621E-1C65-4769-170D-166944D062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553998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Для дискретизации данной задачи необходимо получить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по следующей формуле:</a:t>
                </a: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321621E-1C65-4769-170D-166944D06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553998"/>
              </a:xfrm>
              <a:blipFill>
                <a:blip r:embed="rId2"/>
                <a:stretch>
                  <a:fillRect l="-1411" t="-1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7D5359-8C64-FAC5-F3E0-44C01A8237A5}"/>
                  </a:ext>
                </a:extLst>
              </p:cNvPr>
              <p:cNvSpPr txBox="1"/>
              <p:nvPr/>
            </p:nvSpPr>
            <p:spPr>
              <a:xfrm>
                <a:off x="1600200" y="1775144"/>
                <a:ext cx="6470489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u-RU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Ф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Ф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ru-RU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Г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ctrlPr>
                                      <a:rPr lang="ru-RU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7D5359-8C64-FAC5-F3E0-44C01A823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775144"/>
                <a:ext cx="6470489" cy="684546"/>
              </a:xfrm>
              <a:prstGeom prst="rect">
                <a:avLst/>
              </a:prstGeom>
              <a:blipFill>
                <a:blip r:embed="rId3"/>
                <a:stretch>
                  <a:fillRect l="-660"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A839E-7561-F0B4-06F2-37E54C735D1A}"/>
                  </a:ext>
                </a:extLst>
              </p:cNvPr>
              <p:cNvSpPr txBox="1"/>
              <p:nvPr/>
            </p:nvSpPr>
            <p:spPr>
              <a:xfrm>
                <a:off x="533400" y="2590800"/>
                <a:ext cx="9829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Затем необходимо найти значения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и </a:t>
                </a:r>
                <a14:m>
                  <m:oMath xmlns:m="http://schemas.openxmlformats.org/officeDocument/2006/math"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следующим образом и подставить найденные значения:   </a:t>
                </a:r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A839E-7561-F0B4-06F2-37E54C735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590800"/>
                <a:ext cx="9829800" cy="646331"/>
              </a:xfrm>
              <a:prstGeom prst="rect">
                <a:avLst/>
              </a:prstGeom>
              <a:blipFill>
                <a:blip r:embed="rId4"/>
                <a:stretch>
                  <a:fillRect l="-558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EBC61-2A54-FD58-9A52-FD892D1A8487}"/>
                  </a:ext>
                </a:extLst>
              </p:cNvPr>
              <p:cNvSpPr txBox="1"/>
              <p:nvPr/>
            </p:nvSpPr>
            <p:spPr>
              <a:xfrm>
                <a:off x="657997" y="3185241"/>
                <a:ext cx="6096000" cy="1680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EBC61-2A54-FD58-9A52-FD892D1A8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7" y="3185241"/>
                <a:ext cx="6096000" cy="1680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96DF5D-849B-EAFE-A2C8-9299F733E952}"/>
                  </a:ext>
                </a:extLst>
              </p:cNvPr>
              <p:cNvSpPr txBox="1"/>
              <p:nvPr/>
            </p:nvSpPr>
            <p:spPr>
              <a:xfrm>
                <a:off x="657997" y="468065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Затем получить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96DF5D-849B-EAFE-A2C8-9299F733E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7" y="468065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9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F0A7A1-3799-1179-BEEC-76E31CA3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24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AC66B-EA2B-541A-4E67-7451DB48460D}"/>
              </a:ext>
            </a:extLst>
          </p:cNvPr>
          <p:cNvSpPr txBox="1"/>
          <p:nvPr/>
        </p:nvSpPr>
        <p:spPr>
          <a:xfrm>
            <a:off x="10896600" y="6557918"/>
            <a:ext cx="11409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7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679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CD1F-57E0-5FFF-0D33-028BA864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78519-1079-A0D8-CFCD-91C0AD6A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D7E492E-E6CD-DBD9-A25F-714A29BF24B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919343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Выполним дискретизацию полученной системы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</a:t>
                </a:r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Шаг 1: Найдём матрицу перехода</a:t>
                </a:r>
              </a:p>
              <a:p>
                <a:endParaRPr lang="en-US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состояния,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управления, 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шума.</a:t>
                </a:r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Возьмём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0.05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Вычислим собственные значения матрицы:</a:t>
                </a:r>
              </a:p>
              <a:p>
                <a:endParaRPr lang="en-US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−1.05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+1.05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+0.05=0</m:t>
                      </m:r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−1,−0.05</m:t>
                          </m:r>
                        </m:e>
                      </m:d>
                    </m:oMath>
                  </m:oMathPara>
                </a14:m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D7E492E-E6CD-DBD9-A25F-714A29BF2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919343"/>
              </a:xfrm>
              <a:blipFill>
                <a:blip r:embed="rId2"/>
                <a:stretch>
                  <a:fillRect l="-1411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24A12B-0A4A-F82D-0CD7-73A1D51EA6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9DA4C-8D1E-412A-3BDA-048929E45E06}"/>
              </a:ext>
            </a:extLst>
          </p:cNvPr>
          <p:cNvSpPr txBox="1"/>
          <p:nvPr/>
        </p:nvSpPr>
        <p:spPr>
          <a:xfrm>
            <a:off x="10896600" y="6579020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8442FAF9-DB84-59BF-1FC3-5D1DA1B7CDE4}"/>
                  </a:ext>
                </a:extLst>
              </p:cNvPr>
              <p:cNvSpPr/>
              <p:nvPr/>
            </p:nvSpPr>
            <p:spPr>
              <a:xfrm>
                <a:off x="663858" y="1981200"/>
                <a:ext cx="11299542" cy="85753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ru-RU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.05</m:t>
                              </m:r>
                            </m:e>
                          </m:mr>
                        </m:m>
                      </m:e>
                    </m:d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dirty="0"/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8442FAF9-DB84-59BF-1FC3-5D1DA1B7C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8" y="1981200"/>
                <a:ext cx="11299542" cy="857537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44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93D21-B6AA-194F-B3A2-704D4C54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F55BC-0E1C-8706-2C50-3F70FB35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E3C53BF-EBB0-5196-B605-E2E6059CE9E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505703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Найдём переходную матрицу состояний при помощи метода формула Сильвестра: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−0.05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П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ри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+1: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При 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.05: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.05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E3C53BF-EBB0-5196-B605-E2E6059CE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505703"/>
              </a:xfrm>
              <a:blipFill>
                <a:blip r:embed="rId2"/>
                <a:stretch>
                  <a:fillRect l="-1411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CF794D-9E5E-6DE9-091A-FB2C78F464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12E9B-3DB7-5CF7-0F12-31C9A5DFAC16}"/>
              </a:ext>
            </a:extLst>
          </p:cNvPr>
          <p:cNvSpPr txBox="1"/>
          <p:nvPr/>
        </p:nvSpPr>
        <p:spPr>
          <a:xfrm>
            <a:off x="10896600" y="6557918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02100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B07F-0FD0-C367-37E7-AC1858D71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A959B-4D7F-6F22-DD53-E0623055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9E5217-562D-C607-E8E0-2FC9CD19C1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69441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Шаг 2: Найдём соответствующие модели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:</a:t>
                </a:r>
                <a:endParaRPr lang="en-US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sz="14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9E5217-562D-C607-E8E0-2FC9CD19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69441"/>
              </a:xfrm>
              <a:blipFill>
                <a:blip r:embed="rId2"/>
                <a:stretch>
                  <a:fillRect l="-1239" t="-10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D5D757-1005-59A4-73CF-8D98DD4541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030E6-6271-7F24-D34F-6519370C3E86}"/>
              </a:ext>
            </a:extLst>
          </p:cNvPr>
          <p:cNvSpPr txBox="1"/>
          <p:nvPr/>
        </p:nvSpPr>
        <p:spPr>
          <a:xfrm>
            <a:off x="10896600" y="6557918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7FE25B5E-D9C2-1DA0-5342-8FFAB5C266D1}"/>
                  </a:ext>
                </a:extLst>
              </p:cNvPr>
              <p:cNvSpPr/>
              <p:nvPr/>
            </p:nvSpPr>
            <p:spPr>
              <a:xfrm>
                <a:off x="693166" y="1828800"/>
                <a:ext cx="10889233" cy="3814718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nary>
                        <m:nary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34343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nary>
                        <m:nary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14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7FE25B5E-D9C2-1DA0-5342-8FFAB5C26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828800"/>
                <a:ext cx="10889233" cy="3814718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001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CD97-B7C4-3897-771C-7109C666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72D36FE5-529A-8F00-DC55-BF58B38F5975}"/>
                  </a:ext>
                </a:extLst>
              </p:cNvPr>
              <p:cNvSpPr/>
              <p:nvPr/>
            </p:nvSpPr>
            <p:spPr>
              <a:xfrm>
                <a:off x="672651" y="1600328"/>
                <a:ext cx="10985949" cy="2707561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72D36FE5-529A-8F00-DC55-BF58B38F5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1" y="1600328"/>
                <a:ext cx="10985949" cy="2707561"/>
              </a:xfrm>
              <a:prstGeom prst="roundRect">
                <a:avLst>
                  <a:gd name="adj" fmla="val 10000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E4A61-6C4E-450F-8B0D-872086C3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6831A-CB2C-6A07-62AE-175140DE06F6}"/>
              </a:ext>
            </a:extLst>
          </p:cNvPr>
          <p:cNvSpPr txBox="1"/>
          <p:nvPr/>
        </p:nvSpPr>
        <p:spPr>
          <a:xfrm>
            <a:off x="609600" y="1208619"/>
            <a:ext cx="1012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4343C"/>
                </a:solidFill>
                <a:latin typeface="YS Text"/>
              </a:rPr>
              <a:t>Шаг </a:t>
            </a:r>
            <a:r>
              <a:rPr lang="en-US" dirty="0">
                <a:solidFill>
                  <a:srgbClr val="34343C"/>
                </a:solidFill>
                <a:latin typeface="YS Text"/>
              </a:rPr>
              <a:t>3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: Определим финальную дискретизацию системы: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2E5665-60B7-D1B0-21AC-3364C8D454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486AF-97B2-D91A-58A7-7A261D2E9A9E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72D8944E-003E-6A4C-0520-DAADB5471B8A}"/>
                  </a:ext>
                </a:extLst>
              </p:cNvPr>
              <p:cNvSpPr/>
              <p:nvPr/>
            </p:nvSpPr>
            <p:spPr>
              <a:xfrm>
                <a:off x="693166" y="4634053"/>
                <a:ext cx="5143501" cy="297582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72D8944E-003E-6A4C-0520-DAADB5471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4634053"/>
                <a:ext cx="5143501" cy="297582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 b="-2040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A9DC52C4-8613-A3CB-224C-AADB95F79D04}"/>
                  </a:ext>
                </a:extLst>
              </p:cNvPr>
              <p:cNvSpPr/>
              <p:nvPr/>
            </p:nvSpPr>
            <p:spPr>
              <a:xfrm>
                <a:off x="693166" y="5257672"/>
                <a:ext cx="5753101" cy="69994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−</m:t>
                      </m:r>
                      <m:r>
                        <m:rPr>
                          <m:nor/>
                        </m:rPr>
                        <a:rPr lang="ru-RU" dirty="0"/>
                        <m:t> измеряем положение и скорость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A9DC52C4-8613-A3CB-224C-AADB95F79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5257672"/>
                <a:ext cx="5753101" cy="699947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153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E2775-0B73-2F9D-6AE2-413707C46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495BC-917E-C172-E8A2-1B2A1B37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492443"/>
          </a:xfrm>
        </p:spPr>
        <p:txBody>
          <a:bodyPr/>
          <a:lstStyle/>
          <a:p>
            <a:r>
              <a:rPr lang="ru-RU" sz="3200" dirty="0"/>
              <a:t>Определение функций для теста фильтра </a:t>
            </a:r>
            <a:r>
              <a:rPr lang="en-US" sz="3200" dirty="0"/>
              <a:t>SRCF</a:t>
            </a:r>
            <a:endParaRPr lang="ru-R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45640-A1A1-24B2-80D5-923E599C8787}"/>
                  </a:ext>
                </a:extLst>
              </p:cNvPr>
              <p:cNvSpPr txBox="1"/>
              <p:nvPr/>
            </p:nvSpPr>
            <p:spPr>
              <a:xfrm>
                <a:off x="693166" y="2888211"/>
                <a:ext cx="2913155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&lt;2 с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0.1,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  <m: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45640-A1A1-24B2-80D5-923E599C8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2888211"/>
                <a:ext cx="2913155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DC820F-566A-2807-412A-2F0EADA118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29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32CB8-B15A-F5B3-A31D-58255D8987BB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974C2-AD53-B550-8B32-B2E62D854D2C}"/>
              </a:ext>
            </a:extLst>
          </p:cNvPr>
          <p:cNvSpPr txBox="1"/>
          <p:nvPr/>
        </p:nvSpPr>
        <p:spPr>
          <a:xfrm>
            <a:off x="711402" y="1204502"/>
            <a:ext cx="6176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Управление</a:t>
            </a:r>
            <a:endParaRPr lang="ru-RU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78D01-9A45-B31F-5BC2-87265C674AB7}"/>
              </a:ext>
            </a:extLst>
          </p:cNvPr>
          <p:cNvSpPr txBox="1"/>
          <p:nvPr/>
        </p:nvSpPr>
        <p:spPr>
          <a:xfrm>
            <a:off x="632082" y="2274282"/>
            <a:ext cx="3485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Ступенька (</a:t>
            </a:r>
            <a:r>
              <a:rPr lang="ru-RU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маневр</a:t>
            </a: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 – </a:t>
            </a:r>
          </a:p>
          <a:p>
            <a:r>
              <a:rPr lang="ru-RU" sz="1600" dirty="0"/>
              <a:t>Резкий крен, затем стабилизация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78195-C387-10C2-29C1-8061C106E64C}"/>
              </a:ext>
            </a:extLst>
          </p:cNvPr>
          <p:cNvSpPr txBox="1"/>
          <p:nvPr/>
        </p:nvSpPr>
        <p:spPr>
          <a:xfrm>
            <a:off x="4117303" y="2266431"/>
            <a:ext cx="3173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Синусоидальное возмущение – </a:t>
            </a:r>
          </a:p>
          <a:p>
            <a:r>
              <a:rPr lang="ru-RU" sz="1600" dirty="0"/>
              <a:t>Плавные колебания крена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284F3-377A-5578-994E-962E4464493A}"/>
                  </a:ext>
                </a:extLst>
              </p:cNvPr>
              <p:cNvSpPr txBox="1"/>
              <p:nvPr/>
            </p:nvSpPr>
            <p:spPr>
              <a:xfrm>
                <a:off x="4117303" y="3031518"/>
                <a:ext cx="2514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⁡(0.5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284F3-377A-5578-994E-962E44644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03" y="3031518"/>
                <a:ext cx="25146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96E134E-F98E-C58A-3E2F-AF098355A997}"/>
              </a:ext>
            </a:extLst>
          </p:cNvPr>
          <p:cNvSpPr txBox="1"/>
          <p:nvPr/>
        </p:nvSpPr>
        <p:spPr>
          <a:xfrm>
            <a:off x="7696200" y="2274282"/>
            <a:ext cx="327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Импульс – </a:t>
            </a:r>
          </a:p>
          <a:p>
            <a:r>
              <a:rPr lang="ru-RU" sz="1600" dirty="0"/>
              <a:t>Кратковременное отклонение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D1A04A-5D3A-9CB9-0F95-D5CBC2490864}"/>
                  </a:ext>
                </a:extLst>
              </p:cNvPr>
              <p:cNvSpPr txBox="1"/>
              <p:nvPr/>
            </p:nvSpPr>
            <p:spPr>
              <a:xfrm>
                <a:off x="7674512" y="2839791"/>
                <a:ext cx="2514600" cy="537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ru-RU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ru-RU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ru-RU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−3)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D1A04A-5D3A-9CB9-0F95-D5CBC2490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512" y="2839791"/>
                <a:ext cx="2514600" cy="537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12C3896-3CAC-8F4C-7CE2-5C8DF5355C62}"/>
              </a:ext>
            </a:extLst>
          </p:cNvPr>
          <p:cNvSpPr txBox="1"/>
          <p:nvPr/>
        </p:nvSpPr>
        <p:spPr>
          <a:xfrm>
            <a:off x="681443" y="1746930"/>
            <a:ext cx="744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Для тестирования были выбраны следующие функции управления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4F820-E9FC-8FB7-7E9C-2A2D8955EF3A}"/>
              </a:ext>
            </a:extLst>
          </p:cNvPr>
          <p:cNvSpPr txBox="1"/>
          <p:nvPr/>
        </p:nvSpPr>
        <p:spPr>
          <a:xfrm>
            <a:off x="711162" y="3637463"/>
            <a:ext cx="617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Шум процесса</a:t>
            </a:r>
            <a:endParaRPr lang="ru-RU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6E403-32AC-7BDF-FF3F-67F80FA8D976}"/>
              </a:ext>
            </a:extLst>
          </p:cNvPr>
          <p:cNvSpPr txBox="1"/>
          <p:nvPr/>
        </p:nvSpPr>
        <p:spPr>
          <a:xfrm>
            <a:off x="711162" y="4076631"/>
            <a:ext cx="978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Для тестирования был взят нормальный белый шум с экспоненциальной корреляцией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72D467-D7E7-B458-2C70-9DEE95114548}"/>
                  </a:ext>
                </a:extLst>
              </p:cNvPr>
              <p:cNvSpPr txBox="1"/>
              <p:nvPr/>
            </p:nvSpPr>
            <p:spPr>
              <a:xfrm>
                <a:off x="838199" y="4456144"/>
                <a:ext cx="9660228" cy="1394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Также был взят простой шум: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72D467-D7E7-B458-2C70-9DEE9511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456144"/>
                <a:ext cx="9660228" cy="1394869"/>
              </a:xfrm>
              <a:prstGeom prst="rect">
                <a:avLst/>
              </a:prstGeom>
              <a:blipFill>
                <a:blip r:embed="rId6"/>
                <a:stretch>
                  <a:fillRect l="-505" b="-6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05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371600"/>
            <a:ext cx="11353800" cy="4614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Ковариационный </a:t>
            </a:r>
            <a:r>
              <a:rPr lang="en-US"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SRCF</a:t>
            </a:r>
            <a:r>
              <a:rPr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фильтр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Калмана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получил</a:t>
            </a:r>
            <a:r>
              <a:rPr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распространение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решении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таких прикладных</a:t>
            </a:r>
            <a:r>
              <a:rPr sz="1800" spc="-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задач,</a:t>
            </a:r>
            <a:r>
              <a:rPr sz="1800" spc="-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2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как</a:t>
            </a:r>
            <a:r>
              <a:rPr sz="18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  <a:spcBef>
                <a:spcPts val="1810"/>
              </a:spcBef>
            </a:pPr>
            <a:r>
              <a:rPr sz="215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sz="2150" spc="-335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Навигация летательных аппаратов: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Синтез данных GPS/ГЛОНАСС и инерциальных датчиков (IMU)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sz="215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sz="2150" spc="-36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Робототехника: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Навигация без GPS (под водой, в шахтах)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US" sz="1800" spc="-1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lang="en-US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Автономные системы: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Fusion данных лидара, камер, </a:t>
            </a:r>
            <a:r>
              <a:rPr lang="ru-RU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одометрии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lang="en-US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Аэрокосмическая отрасль: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Оценка углового положения и скорости космических аппаратов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Химические и энергетические реакторы: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Оценка недоступных для прямого измерения параметров (температур, концентраций)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5080">
              <a:lnSpc>
                <a:spcPct val="100000"/>
              </a:lnSpc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 задачах управления сложными динамическими объектами ключевое значение имеет не только точность оценки состояния, но и 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численная устойчивость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алгоритма фильтрации в условиях длительного функционирования. Стандартный фильтр Калмана (CKF) подвержен риску расхождения из-за потери положительной определённости ковариационных матриц в следствие ошибок округления. 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Square </a:t>
            </a:r>
            <a:r>
              <a:rPr lang="ru-RU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Root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Covariance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Filter (SRCF)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напротив, оперирует их устойчивыми квадратными корнями, что гарантирует устойчивость фильтра и делает его предпочтительным выбором для практических задач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Прикладная</a:t>
            </a:r>
            <a:r>
              <a:rPr spc="-85" dirty="0"/>
              <a:t> </a:t>
            </a:r>
            <a:r>
              <a:rPr dirty="0"/>
              <a:t>область</a:t>
            </a:r>
            <a:r>
              <a:rPr spc="-85" dirty="0"/>
              <a:t> </a:t>
            </a:r>
            <a:r>
              <a:rPr spc="-10" dirty="0"/>
              <a:t>применения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4CAA6E3-ACA3-439C-EC56-746B00E0BC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99007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F6BF-8BE7-639D-E075-942932B5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8D71E-611C-13C7-578D-D797E22D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492443"/>
          </a:xfrm>
        </p:spPr>
        <p:txBody>
          <a:bodyPr/>
          <a:lstStyle/>
          <a:p>
            <a:r>
              <a:rPr lang="ru-RU" sz="3200" dirty="0"/>
              <a:t>Определение функций для теста фильтра </a:t>
            </a:r>
            <a:r>
              <a:rPr lang="en-US" sz="3200" dirty="0"/>
              <a:t>SRCF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C440E5-F465-EDE0-52D2-5067A17A39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30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E7DA0-ED71-D9BF-8329-981D902A78F8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636561-1CCD-5677-7F68-0901818CDB4B}"/>
              </a:ext>
            </a:extLst>
          </p:cNvPr>
          <p:cNvSpPr txBox="1"/>
          <p:nvPr/>
        </p:nvSpPr>
        <p:spPr>
          <a:xfrm>
            <a:off x="609600" y="1143000"/>
            <a:ext cx="184729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mbria Math" panose="02040503050406030204" pitchFamily="18" charset="0"/>
                <a:ea typeface="Cambria Math" panose="02040503050406030204" pitchFamily="18" charset="0"/>
              </a:rPr>
              <a:t>Шум измерений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ru-RU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705E46-A06E-802C-1618-0C7706C017AA}"/>
              </a:ext>
            </a:extLst>
          </p:cNvPr>
          <p:cNvSpPr txBox="1"/>
          <p:nvPr/>
        </p:nvSpPr>
        <p:spPr>
          <a:xfrm>
            <a:off x="7162800" y="1143000"/>
            <a:ext cx="2634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mbria Math" panose="02040503050406030204" pitchFamily="18" charset="0"/>
                <a:ea typeface="Cambria Math" panose="02040503050406030204" pitchFamily="18" charset="0"/>
              </a:rPr>
              <a:t>Начальные параметры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80E74-FFEF-9412-1951-4CB3F9FCD0B6}"/>
              </a:ext>
            </a:extLst>
          </p:cNvPr>
          <p:cNvSpPr txBox="1"/>
          <p:nvPr/>
        </p:nvSpPr>
        <p:spPr>
          <a:xfrm>
            <a:off x="609600" y="1507399"/>
            <a:ext cx="617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Для гироскопа (угловой скорости)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B094C-F601-0318-D8FB-604C211B4F4D}"/>
              </a:ext>
            </a:extLst>
          </p:cNvPr>
          <p:cNvSpPr txBox="1"/>
          <p:nvPr/>
        </p:nvSpPr>
        <p:spPr>
          <a:xfrm>
            <a:off x="658321" y="2241130"/>
            <a:ext cx="617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Для акселерометра (угол через ускорени</a:t>
            </a:r>
            <a:r>
              <a:rPr lang="ru-RU" b="1" dirty="0">
                <a:latin typeface="Cambria Math" panose="02040503050406030204" pitchFamily="18" charset="0"/>
                <a:ea typeface="Cambria Math" panose="02040503050406030204" pitchFamily="18" charset="0"/>
              </a:rPr>
              <a:t>е</a:t>
            </a:r>
            <a:r>
              <a:rPr lang="ru-RU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C80425-386A-A79C-2635-1B05C58D9A2F}"/>
                  </a:ext>
                </a:extLst>
              </p:cNvPr>
              <p:cNvSpPr txBox="1"/>
              <p:nvPr/>
            </p:nvSpPr>
            <p:spPr>
              <a:xfrm>
                <a:off x="693166" y="1892062"/>
                <a:ext cx="5021834" cy="557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ru-RU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/>
                        <m:t>0.01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ru-RU" b="0" i="0" smtClean="0"/>
                        <m:t>рад/с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C80425-386A-A79C-2635-1B05C58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892062"/>
                <a:ext cx="5021834" cy="557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4A1DA9-9F45-30A6-1DE2-4B76686E8E50}"/>
                  </a:ext>
                </a:extLst>
              </p:cNvPr>
              <p:cNvSpPr txBox="1"/>
              <p:nvPr/>
            </p:nvSpPr>
            <p:spPr>
              <a:xfrm>
                <a:off x="708406" y="2602323"/>
                <a:ext cx="4930394" cy="650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mtClean="0"/>
                        <m:t>0.0</m:t>
                      </m:r>
                      <m:r>
                        <m:rPr>
                          <m:nor/>
                        </m:rPr>
                        <a:rPr lang="ru-RU" b="0" smtClean="0"/>
                        <m:t>2</m:t>
                      </m:r>
                      <m:r>
                        <m:rPr>
                          <m:nor/>
                        </m:rPr>
                        <a:rPr lang="en-US" b="0" smtClean="0"/>
                        <m:t> </m:t>
                      </m:r>
                      <m:r>
                        <m:rPr>
                          <m:nor/>
                        </m:rPr>
                        <a:rPr lang="ru-RU" b="0" smtClean="0"/>
                        <m:t>рад/с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4A1DA9-9F45-30A6-1DE2-4B76686E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06" y="2602323"/>
                <a:ext cx="4930394" cy="650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09C14D6-3321-5905-A492-9259CE6BE61A}"/>
              </a:ext>
            </a:extLst>
          </p:cNvPr>
          <p:cNvSpPr txBox="1"/>
          <p:nvPr/>
        </p:nvSpPr>
        <p:spPr>
          <a:xfrm>
            <a:off x="693166" y="3053584"/>
            <a:ext cx="617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mbria Math" panose="02040503050406030204" pitchFamily="18" charset="0"/>
                <a:ea typeface="Cambria Math" panose="02040503050406030204" pitchFamily="18" charset="0"/>
              </a:rPr>
              <a:t>Матрица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39A9B4-6AE9-2862-0A23-CCF2ED71BD22}"/>
                  </a:ext>
                </a:extLst>
              </p:cNvPr>
              <p:cNvSpPr txBox="1"/>
              <p:nvPr/>
            </p:nvSpPr>
            <p:spPr>
              <a:xfrm>
                <a:off x="693166" y="3564249"/>
                <a:ext cx="380328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4∗</m:t>
                                </m:r>
                                <m:sSup>
                                  <m:sSupPr>
                                    <m:ctrlP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39A9B4-6AE9-2862-0A23-CCF2ED71B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3564249"/>
                <a:ext cx="3803285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BFD236-5C1E-6D92-9682-095D62F5D406}"/>
                  </a:ext>
                </a:extLst>
              </p:cNvPr>
              <p:cNvSpPr txBox="1"/>
              <p:nvPr/>
            </p:nvSpPr>
            <p:spPr>
              <a:xfrm>
                <a:off x="7772318" y="1639270"/>
                <a:ext cx="1415415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BFD236-5C1E-6D92-9682-095D62F5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18" y="1639270"/>
                <a:ext cx="1415415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026F09-795C-7873-E4DC-377C0113BA59}"/>
                  </a:ext>
                </a:extLst>
              </p:cNvPr>
              <p:cNvSpPr txBox="1"/>
              <p:nvPr/>
            </p:nvSpPr>
            <p:spPr>
              <a:xfrm>
                <a:off x="7353219" y="2241130"/>
                <a:ext cx="2253615" cy="1905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0.01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ru-RU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026F09-795C-7873-E4DC-377C0113B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219" y="2241130"/>
                <a:ext cx="2253615" cy="1905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760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041A6-3773-B5EF-B20D-785CC3A73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C97BE03-2165-E005-C16F-18A2E615B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458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 к исследованиям</a:t>
            </a:r>
            <a:endParaRPr spc="-50" dirty="0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7901F311-1855-EC30-ED07-EAD5794BFE55}"/>
              </a:ext>
            </a:extLst>
          </p:cNvPr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9BEEC-74E8-0B27-3A43-25F1F20D78B2}"/>
              </a:ext>
            </a:extLst>
          </p:cNvPr>
          <p:cNvSpPr txBox="1"/>
          <p:nvPr/>
        </p:nvSpPr>
        <p:spPr>
          <a:xfrm>
            <a:off x="586996" y="990600"/>
            <a:ext cx="9471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Для анализа точности реализованного алгоритма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,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 будем вычислять ошибку для каждого компонента вектора состояния по следующей формуле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, 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называемой 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ARMSE (Average Root Mean Square Error)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: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 </a:t>
            </a:r>
            <a:endParaRPr lang="ru-RU" sz="1600" b="0" i="0" dirty="0">
              <a:solidFill>
                <a:srgbClr val="34343C"/>
              </a:solidFill>
              <a:effectLst/>
              <a:latin typeface="YS Tex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EDFAA-9356-D130-3F95-67312EB147AC}"/>
                  </a:ext>
                </a:extLst>
              </p:cNvPr>
              <p:cNvSpPr txBox="1"/>
              <p:nvPr/>
            </p:nvSpPr>
            <p:spPr>
              <a:xfrm>
                <a:off x="609600" y="3200400"/>
                <a:ext cx="9829800" cy="2261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Здесь: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M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запусков экспериментов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(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Монте-Карло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испытаний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K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измерений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(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временных  шагов)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𝑒𝑥𝑎𝑐𝑡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— </a:t>
                </a:r>
                <a:r>
                  <a:rPr lang="en-US" sz="1600" dirty="0" err="1">
                    <a:solidFill>
                      <a:srgbClr val="34343C"/>
                    </a:solidFill>
                    <a:latin typeface="YS Text"/>
                  </a:rPr>
                  <a:t>i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й компонент модельного вектора состояния (истинное состояние системы на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k-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м шаге)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sz="160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—</m:t>
                    </m:r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en-US" sz="1600" dirty="0" err="1">
                    <a:solidFill>
                      <a:srgbClr val="34343C"/>
                    </a:solidFill>
                    <a:latin typeface="YS Text"/>
                  </a:rPr>
                  <a:t>i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й компонент оценки модельного вектора состояния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,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полученной при проведении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j-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го эксперимента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  <a:endParaRPr lang="ru-RU" sz="1600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евклидова норма (2-норма) вектора ошибки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.</a:t>
                </a:r>
              </a:p>
              <a:p>
                <a:endParaRPr lang="ru-RU" sz="18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EDFAA-9356-D130-3F95-67312EB14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200400"/>
                <a:ext cx="9829800" cy="2261838"/>
              </a:xfrm>
              <a:prstGeom prst="rect">
                <a:avLst/>
              </a:prstGeom>
              <a:blipFill>
                <a:blip r:embed="rId4"/>
                <a:stretch>
                  <a:fillRect l="-310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3E3DEE-D857-A06C-DDD0-7E2B3EBCC0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293786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31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F9DC9EBD-8D03-E24D-F8B5-F4A21A56BEB8}"/>
                  </a:ext>
                </a:extLst>
              </p:cNvPr>
              <p:cNvSpPr/>
              <p:nvPr/>
            </p:nvSpPr>
            <p:spPr>
              <a:xfrm>
                <a:off x="685800" y="1752213"/>
                <a:ext cx="8516815" cy="1309419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𝐴𝑅𝑀𝑆𝐸</m:t>
                          </m:r>
                        </m:e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𝑀𝐾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𝑒𝑥𝑎𝑐𝑡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𝑀𝐾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+1|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F9DC9EBD-8D03-E24D-F8B5-F4A21A56B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752213"/>
                <a:ext cx="8516815" cy="1309419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6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458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работы фильтра</a:t>
            </a:r>
            <a:endParaRPr spc="-5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4449" y="2819400"/>
            <a:ext cx="4477631" cy="32871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736" y="2819400"/>
            <a:ext cx="4462270" cy="328718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CBF821-7262-3585-AC38-9CC9C84EB714}"/>
              </a:ext>
            </a:extLst>
          </p:cNvPr>
          <p:cNvSpPr txBox="1"/>
          <p:nvPr/>
        </p:nvSpPr>
        <p:spPr>
          <a:xfrm>
            <a:off x="586996" y="990600"/>
            <a:ext cx="9471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Для проведения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исследования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определим следующие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данные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для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соответствующей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3C4AD5-55BF-12F3-8598-56BD8D6F66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271108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32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Исследование работы фильтра: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spc="-50" dirty="0"/>
              <a:t>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5033" y="3129714"/>
            <a:ext cx="4895849" cy="15430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115" y="2284496"/>
            <a:ext cx="4895849" cy="15430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3166" y="1104820"/>
            <a:ext cx="10776585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042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Таблица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разницей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между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разных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коэффициентов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Q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R.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Параметры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расчета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такие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же</a:t>
            </a:r>
            <a:endParaRPr sz="1800">
              <a:latin typeface="Microsoft Sans Serif"/>
              <a:cs typeface="Microsoft Sans Serif"/>
            </a:endParaRPr>
          </a:p>
          <a:p>
            <a:pPr marL="1887855">
              <a:lnSpc>
                <a:spcPct val="100000"/>
              </a:lnSpc>
              <a:spcBef>
                <a:spcPts val="1914"/>
              </a:spcBef>
            </a:pP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AKF</a:t>
            </a:r>
            <a:endParaRPr sz="1800">
              <a:latin typeface="Microsoft Sans Serif"/>
              <a:cs typeface="Microsoft Sans Serif"/>
            </a:endParaRPr>
          </a:p>
          <a:p>
            <a:pPr marL="6311900">
              <a:lnSpc>
                <a:spcPct val="100000"/>
              </a:lnSpc>
              <a:spcBef>
                <a:spcPts val="1710"/>
              </a:spcBef>
            </a:pPr>
            <a:r>
              <a:rPr sz="1800" spc="-10" dirty="0">
                <a:latin typeface="Microsoft Sans Serif"/>
                <a:cs typeface="Microsoft Sans Serif"/>
              </a:rPr>
              <a:t>Разница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между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KF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415" y="4217607"/>
            <a:ext cx="4895849" cy="15430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02130" y="3864592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KF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7160" y="6589285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5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A3C9235-D832-D360-7BC6-F3365F5850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12286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33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Исследование работы фильтра: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800" b="0" spc="-10" dirty="0">
                <a:latin typeface="Microsoft Sans Serif"/>
                <a:cs typeface="Microsoft Sans Serif"/>
              </a:rPr>
              <a:t>Неизвестные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априорные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данные.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spc="-30" dirty="0">
                <a:latin typeface="Microsoft Sans Serif"/>
                <a:cs typeface="Microsoft Sans Serif"/>
              </a:rPr>
              <a:t>Для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spc="-10" dirty="0">
                <a:latin typeface="Microsoft Sans Serif"/>
                <a:cs typeface="Microsoft Sans Serif"/>
              </a:rPr>
              <a:t>инициализации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берём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единичные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spc="-10" dirty="0">
                <a:latin typeface="Microsoft Sans Serif"/>
                <a:cs typeface="Microsoft Sans Serif"/>
              </a:rPr>
              <a:t>значения.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1548" y="2358843"/>
            <a:ext cx="4441110" cy="32871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991" y="2354868"/>
            <a:ext cx="4451389" cy="32871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60000" y="1897054"/>
            <a:ext cx="262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1800" spc="-25" dirty="0">
                <a:latin typeface="Microsoft Sans Serif"/>
                <a:cs typeface="Microsoft Sans Serif"/>
              </a:rPr>
              <a:t>KF</a:t>
            </a:r>
            <a:r>
              <a:rPr sz="1800" dirty="0">
                <a:latin typeface="Microsoft Sans Serif"/>
                <a:cs typeface="Microsoft Sans Serif"/>
              </a:rPr>
              <a:t>	(ARMSE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0.12854)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49000" y="658222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9095" y="1908317"/>
            <a:ext cx="277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1200" algn="l"/>
              </a:tabLst>
            </a:pPr>
            <a:r>
              <a:rPr sz="1800" spc="-25" dirty="0">
                <a:latin typeface="Microsoft Sans Serif"/>
                <a:cs typeface="Microsoft Sans Serif"/>
              </a:rPr>
              <a:t>AKF</a:t>
            </a:r>
            <a:r>
              <a:rPr sz="1800" dirty="0">
                <a:latin typeface="Microsoft Sans Serif"/>
                <a:cs typeface="Microsoft Sans Serif"/>
              </a:rPr>
              <a:t>	(ARMSE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0.09929)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27B963-F73F-EC40-7BC6-3B2EF9D861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57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34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EE39-FF97-7B86-AF81-B4AE6AF2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D988228-DC18-F673-E486-B49E58FCE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Анализ полученных результатов: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lang="ru-RU" spc="-50" dirty="0"/>
              <a:t>1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F14C51D-3212-073D-A45E-4CAFED7DD830}"/>
              </a:ext>
            </a:extLst>
          </p:cNvPr>
          <p:cNvSpPr txBox="1"/>
          <p:nvPr/>
        </p:nvSpPr>
        <p:spPr>
          <a:xfrm>
            <a:off x="10972800" y="652836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2E4175-DBFB-7D7C-078E-07731C765F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3239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35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8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B9FD5-F54E-9793-2440-FB9B3D26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A869BEC-C5F4-52CF-513C-569CEEC8A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Анализ полученных результатов: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lang="ru-RU" spc="-50" dirty="0"/>
              <a:t>2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79CAB04-7326-DF6D-F349-07C96629E8CC}"/>
              </a:ext>
            </a:extLst>
          </p:cNvPr>
          <p:cNvSpPr txBox="1"/>
          <p:nvPr/>
        </p:nvSpPr>
        <p:spPr>
          <a:xfrm>
            <a:off x="10972800" y="6548107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3E89F8-41D6-8F62-BDDC-9DE90192EE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946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36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28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9DC1-D9AB-B6F0-65A1-36DE66B5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AB2AECA-899C-EA5E-9DCF-DF22F0ABAC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Выводы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C7C678B-104D-2D6C-5C59-C6338DB077C6}"/>
              </a:ext>
            </a:extLst>
          </p:cNvPr>
          <p:cNvSpPr txBox="1"/>
          <p:nvPr/>
        </p:nvSpPr>
        <p:spPr>
          <a:xfrm>
            <a:off x="10972800" y="6589907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2FD5B7-A69A-9B96-47B4-34C83A4345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12908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37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5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5990C-EA30-96EA-3DD0-DD1B064D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C732A9A-6EA1-A07F-B17F-289FF65542D7}"/>
              </a:ext>
            </a:extLst>
          </p:cNvPr>
          <p:cNvSpPr txBox="1"/>
          <p:nvPr/>
        </p:nvSpPr>
        <p:spPr>
          <a:xfrm>
            <a:off x="591023" y="1371600"/>
            <a:ext cx="11353800" cy="512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Стандартная реализация дискретного фильтра Калмана (ФК) состоит из следующих двух этапов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и называется двухстадийной:</a:t>
            </a:r>
          </a:p>
          <a:p>
            <a:pPr marL="355600" marR="334645" indent="-342900">
              <a:lnSpc>
                <a:spcPct val="100000"/>
              </a:lnSpc>
              <a:spcBef>
                <a:spcPts val="100"/>
              </a:spcBef>
              <a:buAutoNum type="arabicParenR"/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Экстраполяция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(предсказание оценки вектора состояния и матрицы ковариации ошибки оценивания по предыдущим доступным измерениям)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;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55600" marR="334645" indent="-342900">
              <a:lnSpc>
                <a:spcPct val="100000"/>
              </a:lnSpc>
              <a:spcBef>
                <a:spcPts val="100"/>
              </a:spcBef>
              <a:buAutoNum type="arabicParenR"/>
            </a:pPr>
            <a:r>
              <a:rPr lang="ru-RU" sz="1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Фильтрация</a:t>
            </a:r>
            <a:r>
              <a:rPr lang="ru-RU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обновление предсказанной оценки вектора состояния и матрицы ковариации ошибки оценивания в соответствии с полученным в текущий момент времени измерением</a:t>
            </a:r>
            <a:r>
              <a:rPr lang="ru-RU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r>
              <a:rPr lang="en-US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Рассматриваемый нами алгоритм фильтра Калмана 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SRCF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также является  двухстадийным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 объединённой вычислительной реализацией, где обе стадии выполняются за одно ортогональное преобразование для обеспечения численной устойчивости алгоритма.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 работе используются следующие </a:t>
            </a:r>
            <a:r>
              <a:rPr lang="ru-RU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подразновидности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ковариаций: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Априорная ковариация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— это начальные предположения о структуре ковариации данных или параметров модели до наблюдения данных.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Апостериорная ковариация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— это обновлённое представление о структуре ковариации данных или параметров модели после получения данных.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dirty="0"/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D0BA4E7-01D6-977B-5900-AE348D09384F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727BE17-A55F-4474-8D9F-ED60369E7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509" y="533400"/>
            <a:ext cx="1130431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/>
              <a:t>Ковариационная форма дискретного фильтра Калмана</a:t>
            </a:r>
            <a:endParaRPr sz="3200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C28FE-D1D3-FE29-96DA-8C20BD5BB6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96817" y="632460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8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166" y="453656"/>
            <a:ext cx="114988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Общий вид задачи</a:t>
            </a:r>
            <a:endParaRPr spc="-1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E3A73-6051-316F-D752-2F083C97EEF7}"/>
              </a:ext>
            </a:extLst>
          </p:cNvPr>
          <p:cNvSpPr txBox="1"/>
          <p:nvPr/>
        </p:nvSpPr>
        <p:spPr>
          <a:xfrm>
            <a:off x="762000" y="1905000"/>
            <a:ext cx="5486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spc="-10" dirty="0">
                <a:latin typeface="Microsoft Sans Serif"/>
                <a:cs typeface="Microsoft Sans Serif"/>
              </a:rPr>
              <a:t>1</a:t>
            </a:r>
            <a:r>
              <a:rPr lang="en-US" sz="2800" spc="-10" dirty="0">
                <a:latin typeface="Microsoft Sans Serif"/>
                <a:cs typeface="Microsoft Sans Serif"/>
              </a:rPr>
              <a:t>. </a:t>
            </a:r>
            <a:r>
              <a:rPr lang="ru-RU" sz="2800" spc="-10" dirty="0">
                <a:latin typeface="Microsoft Sans Serif"/>
                <a:cs typeface="Microsoft Sans Serif"/>
              </a:rPr>
              <a:t>Модель системы (состояний)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2A8BAA-AB19-E467-30D4-A3354696593F}"/>
                  </a:ext>
                </a:extLst>
              </p:cNvPr>
              <p:cNvSpPr txBox="1"/>
              <p:nvPr/>
            </p:nvSpPr>
            <p:spPr>
              <a:xfrm>
                <a:off x="6411207" y="2012721"/>
                <a:ext cx="5696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2A8BAA-AB19-E467-30D4-A33546965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207" y="2012721"/>
                <a:ext cx="5696423" cy="307777"/>
              </a:xfrm>
              <a:prstGeom prst="rect">
                <a:avLst/>
              </a:prstGeom>
              <a:blipFill>
                <a:blip r:embed="rId3"/>
                <a:stretch>
                  <a:fillRect l="-1178" b="-37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2C6F0-9AE7-A74E-8757-3CE955FBDE74}"/>
              </a:ext>
            </a:extLst>
          </p:cNvPr>
          <p:cNvSpPr txBox="1"/>
          <p:nvPr/>
        </p:nvSpPr>
        <p:spPr>
          <a:xfrm>
            <a:off x="797859" y="2574077"/>
            <a:ext cx="6192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0" dirty="0">
                <a:latin typeface="Microsoft Sans Serif"/>
                <a:cs typeface="Microsoft Sans Serif"/>
              </a:rPr>
              <a:t>2. </a:t>
            </a:r>
            <a:r>
              <a:rPr lang="ru-RU" sz="2800" spc="-10" dirty="0">
                <a:latin typeface="Microsoft Sans Serif"/>
                <a:cs typeface="Microsoft Sans Serif"/>
              </a:rPr>
              <a:t>Модель измерений (наблюдений)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F2E729-04A0-F449-8BF1-F79C3AF50915}"/>
                  </a:ext>
                </a:extLst>
              </p:cNvPr>
              <p:cNvSpPr txBox="1"/>
              <p:nvPr/>
            </p:nvSpPr>
            <p:spPr>
              <a:xfrm>
                <a:off x="6990229" y="2690225"/>
                <a:ext cx="24163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F2E729-04A0-F449-8BF1-F79C3AF50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229" y="2690225"/>
                <a:ext cx="2416302" cy="307777"/>
              </a:xfrm>
              <a:prstGeom prst="rect">
                <a:avLst/>
              </a:prstGeom>
              <a:blipFill>
                <a:blip r:embed="rId4"/>
                <a:stretch>
                  <a:fillRect l="-1010" r="-2525" b="-37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7309F94-BABB-A7AA-9000-DEAE0F84C6C3}"/>
              </a:ext>
            </a:extLst>
          </p:cNvPr>
          <p:cNvSpPr txBox="1"/>
          <p:nvPr/>
        </p:nvSpPr>
        <p:spPr>
          <a:xfrm>
            <a:off x="797859" y="3243155"/>
            <a:ext cx="6192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0" dirty="0">
                <a:latin typeface="Microsoft Sans Serif"/>
                <a:cs typeface="Microsoft Sans Serif"/>
              </a:rPr>
              <a:t>3. </a:t>
            </a:r>
            <a:r>
              <a:rPr lang="ru-RU" sz="2800" spc="-10" dirty="0">
                <a:latin typeface="Microsoft Sans Serif"/>
                <a:cs typeface="Microsoft Sans Serif"/>
              </a:rPr>
              <a:t>Выборка измерений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D313A-0CD1-8754-E356-34B5ADD20B91}"/>
                  </a:ext>
                </a:extLst>
              </p:cNvPr>
              <p:cNvSpPr txBox="1"/>
              <p:nvPr/>
            </p:nvSpPr>
            <p:spPr>
              <a:xfrm>
                <a:off x="5029200" y="3320239"/>
                <a:ext cx="4112443" cy="394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D313A-0CD1-8754-E356-34B5ADD20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320239"/>
                <a:ext cx="4112443" cy="394403"/>
              </a:xfrm>
              <a:prstGeom prst="rect">
                <a:avLst/>
              </a:prstGeom>
              <a:blipFill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BCC5CC-F17E-CD86-E7B5-97AEE9275A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5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87B1-A657-3B8A-4D49-764EAEB84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>
            <a:extLst>
              <a:ext uri="{FF2B5EF4-FFF2-40B4-BE49-F238E27FC236}">
                <a16:creationId xmlns:a16="http://schemas.microsoft.com/office/drawing/2014/main" id="{9DA3DD3A-6554-B532-3AAF-BCB3CF9D2E87}"/>
              </a:ext>
            </a:extLst>
          </p:cNvPr>
          <p:cNvSpPr/>
          <p:nvPr/>
        </p:nvSpPr>
        <p:spPr>
          <a:xfrm>
            <a:off x="937023" y="4218293"/>
            <a:ext cx="10317953" cy="571500"/>
          </a:xfrm>
          <a:prstGeom prst="roundRect">
            <a:avLst>
              <a:gd name="adj" fmla="val 10000"/>
            </a:avLst>
          </a:prstGeom>
          <a:solidFill>
            <a:srgbClr val="E5E7EB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E8466DB-89F9-858B-BD05-4C0935E5081A}"/>
              </a:ext>
            </a:extLst>
          </p:cNvPr>
          <p:cNvSpPr/>
          <p:nvPr/>
        </p:nvSpPr>
        <p:spPr>
          <a:xfrm>
            <a:off x="1142999" y="1873010"/>
            <a:ext cx="10317953" cy="571500"/>
          </a:xfrm>
          <a:prstGeom prst="roundRect">
            <a:avLst>
              <a:gd name="adj" fmla="val 10000"/>
            </a:avLst>
          </a:prstGeom>
          <a:solidFill>
            <a:srgbClr val="E5E7EB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D55B461-1CA7-85D2-8736-5CB4787F7C9E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7B92D28-37E8-23A3-280D-3A609EFF1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453656"/>
            <a:ext cx="114988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Структурно</a:t>
            </a:r>
            <a:r>
              <a:rPr spc="-10" dirty="0"/>
              <a:t>-</a:t>
            </a:r>
            <a:r>
              <a:rPr lang="ru-RU" dirty="0"/>
              <a:t>вероятностное</a:t>
            </a:r>
            <a:r>
              <a:rPr spc="-95" dirty="0"/>
              <a:t> </a:t>
            </a:r>
            <a:r>
              <a:rPr lang="ru-RU" dirty="0"/>
              <a:t>описание</a:t>
            </a:r>
            <a:r>
              <a:rPr spc="-95" dirty="0"/>
              <a:t> </a:t>
            </a:r>
            <a:r>
              <a:rPr lang="ru-RU" spc="-10" dirty="0"/>
              <a:t>модели</a:t>
            </a:r>
            <a:endParaRPr spc="-1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4BD18-BEF5-4464-0ED6-1489A21A9441}"/>
              </a:ext>
            </a:extLst>
          </p:cNvPr>
          <p:cNvSpPr txBox="1"/>
          <p:nvPr/>
        </p:nvSpPr>
        <p:spPr>
          <a:xfrm>
            <a:off x="970837" y="1365761"/>
            <a:ext cx="548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-10" dirty="0">
                <a:latin typeface="Microsoft Sans Serif"/>
                <a:cs typeface="Microsoft Sans Serif"/>
              </a:rPr>
              <a:t>1</a:t>
            </a:r>
            <a:r>
              <a:rPr lang="en-US" sz="2000" b="1" spc="-10" dirty="0">
                <a:latin typeface="Microsoft Sans Serif"/>
                <a:cs typeface="Microsoft Sans Serif"/>
              </a:rPr>
              <a:t>. </a:t>
            </a:r>
            <a:r>
              <a:rPr lang="ru-RU" sz="2000" b="1" spc="-10" dirty="0">
                <a:latin typeface="Microsoft Sans Serif"/>
                <a:cs typeface="Microsoft Sans Serif"/>
              </a:rPr>
              <a:t>Модель системы (уравнение состояния)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5BC04-BA7D-00A4-F2A8-DF9084279BD0}"/>
                  </a:ext>
                </a:extLst>
              </p:cNvPr>
              <p:cNvSpPr txBox="1"/>
              <p:nvPr/>
            </p:nvSpPr>
            <p:spPr>
              <a:xfrm>
                <a:off x="1395046" y="1998233"/>
                <a:ext cx="100659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=Ф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5BC04-BA7D-00A4-F2A8-DF908427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46" y="1998233"/>
                <a:ext cx="10065906" cy="276999"/>
              </a:xfrm>
              <a:prstGeom prst="rect">
                <a:avLst/>
              </a:prstGeom>
              <a:blipFill>
                <a:blip r:embed="rId3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0C22BC9-9366-FC8F-CC70-F504D3F5A57B}"/>
              </a:ext>
            </a:extLst>
          </p:cNvPr>
          <p:cNvSpPr txBox="1"/>
          <p:nvPr/>
        </p:nvSpPr>
        <p:spPr>
          <a:xfrm>
            <a:off x="1007815" y="3730051"/>
            <a:ext cx="6192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0" dirty="0">
                <a:latin typeface="Microsoft Sans Serif"/>
                <a:cs typeface="Microsoft Sans Serif"/>
              </a:rPr>
              <a:t>2. </a:t>
            </a:r>
            <a:r>
              <a:rPr lang="ru-RU" sz="2000" b="1" spc="-10" dirty="0">
                <a:latin typeface="Microsoft Sans Serif"/>
                <a:cs typeface="Microsoft Sans Serif"/>
              </a:rPr>
              <a:t>Модель наблюдений (уравнение измерений)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BD7022-2C04-53DA-D8D9-C68C2FACC5FB}"/>
                  </a:ext>
                </a:extLst>
              </p:cNvPr>
              <p:cNvSpPr txBox="1"/>
              <p:nvPr/>
            </p:nvSpPr>
            <p:spPr>
              <a:xfrm>
                <a:off x="3714037" y="4289958"/>
                <a:ext cx="4576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BD7022-2C04-53DA-D8D9-C68C2FAC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037" y="4289958"/>
                <a:ext cx="4576894" cy="307777"/>
              </a:xfrm>
              <a:prstGeom prst="rect">
                <a:avLst/>
              </a:prstGeom>
              <a:blipFill>
                <a:blip r:embed="rId4"/>
                <a:stretch>
                  <a:fillRect l="-799" r="-1332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A9E5B-E123-DA29-84CE-6D9356692EBF}"/>
                  </a:ext>
                </a:extLst>
              </p:cNvPr>
              <p:cNvSpPr txBox="1"/>
              <p:nvPr/>
            </p:nvSpPr>
            <p:spPr>
              <a:xfrm>
                <a:off x="765755" y="5801366"/>
                <a:ext cx="11324487" cy="33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количество интервалов</a:t>
                </a:r>
                <a:r>
                  <a:rPr lang="en-US" sz="1600" dirty="0"/>
                  <a:t>, </a:t>
                </a:r>
                <a:r>
                  <a:rPr lang="ru-RU" sz="1600" dirty="0"/>
                  <a:t>рассматриваемых в рамках задачи</a:t>
                </a:r>
                <a:r>
                  <a:rPr lang="en-US" sz="1600" dirty="0"/>
                  <a:t>, </a:t>
                </a:r>
                <a:r>
                  <a:rPr lang="ru-RU" sz="1600" dirty="0"/>
                  <a:t>а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дискретный отсчёт времени</a:t>
                </a:r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A9E5B-E123-DA29-84CE-6D9356692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55" y="5801366"/>
                <a:ext cx="11324487" cy="339132"/>
              </a:xfrm>
              <a:prstGeom prst="rect">
                <a:avLst/>
              </a:prstGeom>
              <a:blipFill>
                <a:blip r:embed="rId5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930460-E823-25BE-494C-D0CAC5E258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0450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37A73-A7E3-5BB6-6889-D1CBDBB6C834}"/>
                  </a:ext>
                </a:extLst>
              </p:cNvPr>
              <p:cNvSpPr txBox="1"/>
              <p:nvPr/>
            </p:nvSpPr>
            <p:spPr>
              <a:xfrm>
                <a:off x="1102721" y="2485398"/>
                <a:ext cx="60974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6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𝑥</m:t>
                        </m:r>
                      </m:e>
                      <m:sub>
                        <m:r>
                          <a:rPr lang="en-US" sz="16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вектор состояний</a:t>
                </a:r>
                <a:r>
                  <a:rPr lang="en-US" sz="1600" dirty="0"/>
                  <a:t>, </a:t>
                </a:r>
                <a:r>
                  <a:rPr lang="ru-RU" sz="1600" dirty="0"/>
                  <a:t>подлежащий оценке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37A73-A7E3-5BB6-6889-D1CBDBB6C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2485398"/>
                <a:ext cx="6097464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A9FE7F-02B1-76F7-C111-6105ED4F351D}"/>
                  </a:ext>
                </a:extLst>
              </p:cNvPr>
              <p:cNvSpPr txBox="1"/>
              <p:nvPr/>
            </p:nvSpPr>
            <p:spPr>
              <a:xfrm>
                <a:off x="1102721" y="2828391"/>
                <a:ext cx="5907679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детерминированный входной вектор управления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A9FE7F-02B1-76F7-C111-6105ED4F3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2828391"/>
                <a:ext cx="5907679" cy="342979"/>
              </a:xfrm>
              <a:prstGeom prst="rect">
                <a:avLst/>
              </a:prstGeom>
              <a:blipFill>
                <a:blip r:embed="rId7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979FA-D429-043D-B321-4009148F3D11}"/>
                  </a:ext>
                </a:extLst>
              </p:cNvPr>
              <p:cNvSpPr txBox="1"/>
              <p:nvPr/>
            </p:nvSpPr>
            <p:spPr>
              <a:xfrm>
                <a:off x="1102721" y="3169959"/>
                <a:ext cx="693346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шума процесса / возмущений системы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979FA-D429-043D-B321-4009148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3169959"/>
                <a:ext cx="6933467" cy="338554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9C0188-D302-56A9-41A5-24AFB85BA33E}"/>
                  </a:ext>
                </a:extLst>
              </p:cNvPr>
              <p:cNvSpPr txBox="1"/>
              <p:nvPr/>
            </p:nvSpPr>
            <p:spPr>
              <a:xfrm>
                <a:off x="7010400" y="2483665"/>
                <a:ext cx="44505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переходная матрица состояний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9C0188-D302-56A9-41A5-24AFB85B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483665"/>
                <a:ext cx="4450552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A4B06-B033-9241-9C9C-0035F9FF760F}"/>
                  </a:ext>
                </a:extLst>
              </p:cNvPr>
              <p:cNvSpPr txBox="1"/>
              <p:nvPr/>
            </p:nvSpPr>
            <p:spPr>
              <a:xfrm>
                <a:off x="7010400" y="2825482"/>
                <a:ext cx="38246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шума состояний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A4B06-B033-9241-9C9C-0035F9FF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25482"/>
                <a:ext cx="3824654" cy="338554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F3DBC-0335-57AB-8C29-F389B5AE0BDE}"/>
                  </a:ext>
                </a:extLst>
              </p:cNvPr>
              <p:cNvSpPr txBox="1"/>
              <p:nvPr/>
            </p:nvSpPr>
            <p:spPr>
              <a:xfrm>
                <a:off x="6995746" y="3148023"/>
                <a:ext cx="5064369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матрица управляющего воздействия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F3DBC-0335-57AB-8C29-F389B5AE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46" y="3148023"/>
                <a:ext cx="5064369" cy="342979"/>
              </a:xfrm>
              <a:prstGeom prst="rect">
                <a:avLst/>
              </a:prstGeom>
              <a:blipFill>
                <a:blip r:embed="rId11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4EC98-6870-E89B-A532-C6AD2E5F2B88}"/>
                  </a:ext>
                </a:extLst>
              </p:cNvPr>
              <p:cNvSpPr txBox="1"/>
              <p:nvPr/>
            </p:nvSpPr>
            <p:spPr>
              <a:xfrm>
                <a:off x="1019913" y="4838100"/>
                <a:ext cx="60974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измерений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4EC98-6870-E89B-A532-C6AD2E5F2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13" y="4838100"/>
                <a:ext cx="6097464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C8564-8C2D-CECD-C284-B807DD4ED641}"/>
                  </a:ext>
                </a:extLst>
              </p:cNvPr>
              <p:cNvSpPr txBox="1"/>
              <p:nvPr/>
            </p:nvSpPr>
            <p:spPr>
              <a:xfrm>
                <a:off x="1022844" y="5140332"/>
                <a:ext cx="44664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шума измерения системы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C8564-8C2D-CECD-C284-B807DD4ED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4" y="5140332"/>
                <a:ext cx="4466487" cy="338554"/>
              </a:xfrm>
              <a:prstGeom prst="rect">
                <a:avLst/>
              </a:prstGeom>
              <a:blipFill>
                <a:blip r:embed="rId1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D61931-7A25-5740-80D3-B83929B80B33}"/>
                  </a:ext>
                </a:extLst>
              </p:cNvPr>
              <p:cNvSpPr txBox="1"/>
              <p:nvPr/>
            </p:nvSpPr>
            <p:spPr>
              <a:xfrm>
                <a:off x="997214" y="5462812"/>
                <a:ext cx="8672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изменений</a:t>
                </a:r>
                <a:r>
                  <a:rPr lang="en-US" sz="1600" dirty="0"/>
                  <a:t>, </a:t>
                </a:r>
                <a:r>
                  <a:rPr lang="ru-RU" sz="1600" dirty="0"/>
                  <a:t>отображающая отношение измерений и состояний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D61931-7A25-5740-80D3-B83929B80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14" y="5462812"/>
                <a:ext cx="8672147" cy="338554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80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55B3D660-E8E1-59CC-A6A3-A6CC49054885}"/>
                  </a:ext>
                </a:extLst>
              </p:cNvPr>
              <p:cNvSpPr/>
              <p:nvPr/>
            </p:nvSpPr>
            <p:spPr>
              <a:xfrm>
                <a:off x="7403342" y="2940858"/>
                <a:ext cx="4057611" cy="619522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ru-RU" dirty="0"/>
                        <m:t>—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ru-RU" dirty="0"/>
                        <m:t>символ Кронекера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55B3D660-E8E1-59CC-A6A3-A6CC49054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342" y="2940858"/>
                <a:ext cx="4057611" cy="619522"/>
              </a:xfrm>
              <a:prstGeom prst="roundRect">
                <a:avLst>
                  <a:gd name="adj" fmla="val 11584"/>
                </a:avLst>
              </a:prstGeom>
              <a:blipFill>
                <a:blip r:embed="rId2"/>
                <a:stretch>
                  <a:fillRect b="-980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2">
                <a:extLst>
                  <a:ext uri="{FF2B5EF4-FFF2-40B4-BE49-F238E27FC236}">
                    <a16:creationId xmlns:a16="http://schemas.microsoft.com/office/drawing/2014/main" id="{4888DF96-CD49-6AC0-B5E5-E8120CFA2046}"/>
                  </a:ext>
                </a:extLst>
              </p:cNvPr>
              <p:cNvSpPr/>
              <p:nvPr/>
            </p:nvSpPr>
            <p:spPr>
              <a:xfrm>
                <a:off x="762000" y="1296486"/>
                <a:ext cx="8382000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 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)ᵀ] 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Text 2">
                <a:extLst>
                  <a:ext uri="{FF2B5EF4-FFF2-40B4-BE49-F238E27FC236}">
                    <a16:creationId xmlns:a16="http://schemas.microsoft.com/office/drawing/2014/main" id="{4888DF96-CD49-6AC0-B5E5-E8120CFA2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296486"/>
                <a:ext cx="8382000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3"/>
                <a:stretch>
                  <a:fillRect b="-864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060" y="224088"/>
            <a:ext cx="103733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/>
              <a:t>Статистические предположения</a:t>
            </a:r>
            <a:endParaRPr sz="3200"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194F1-3AD5-9AB6-1D2C-E756D3DB1B7D}"/>
                  </a:ext>
                </a:extLst>
              </p:cNvPr>
              <p:cNvSpPr txBox="1"/>
              <p:nvPr/>
            </p:nvSpPr>
            <p:spPr>
              <a:xfrm>
                <a:off x="827533" y="4622948"/>
                <a:ext cx="98342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ковариации шума измерений</a:t>
                </a:r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ковариации шума состояний</a:t>
                </a:r>
                <a:r>
                  <a:rPr lang="en-US" sz="1600" dirty="0"/>
                  <a:t>/</a:t>
                </a:r>
                <a:r>
                  <a:rPr lang="ru-RU" sz="1600" dirty="0"/>
                  <a:t>возмущений</a:t>
                </a:r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194F1-3AD5-9AB6-1D2C-E756D3DB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33" y="4622948"/>
                <a:ext cx="9834283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3BBF17-DE7C-D626-BBBF-9BC790A23994}"/>
                  </a:ext>
                </a:extLst>
              </p:cNvPr>
              <p:cNvSpPr txBox="1"/>
              <p:nvPr/>
            </p:nvSpPr>
            <p:spPr>
              <a:xfrm>
                <a:off x="533400" y="4947592"/>
                <a:ext cx="1160651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Полная априорная информация включает в себя много информации. В том числе и о</a:t>
                </a:r>
                <a:r>
                  <a:rPr lang="en-US" sz="1600" dirty="0"/>
                  <a:t> </a:t>
                </a:r>
                <a:r>
                  <a:rPr lang="ru-RU" sz="1600" dirty="0"/>
                  <a:t>ковариационных матрицах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1600" dirty="0"/>
                  <a:t> и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/>
                  <a:t>.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1600" dirty="0"/>
                  <a:t> — ковариационная матрица ошибки модели/случайных воздействий/шума состояний</a:t>
                </a:r>
              </a:p>
              <a:p>
                <a:r>
                  <a:rPr lang="ru-RU" sz="1600" dirty="0"/>
                  <a:t>Указывает, на какие переменные состояния будут в первую очередь влиять ошибки модели.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/>
                  <a:t> — ковариационная матрица шума измерений/шума наблюдений</a:t>
                </a:r>
              </a:p>
              <a:p>
                <a:r>
                  <a:rPr lang="ru-RU" sz="1600" dirty="0"/>
                  <a:t>Нужна для учёта погрешности измерений и воздействия шумов на динамическую систему.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3BBF17-DE7C-D626-BBBF-9BC790A23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47592"/>
                <a:ext cx="11606514" cy="1323439"/>
              </a:xfrm>
              <a:prstGeom prst="rect">
                <a:avLst/>
              </a:prstGeom>
              <a:blipFill>
                <a:blip r:embed="rId6"/>
                <a:stretch>
                  <a:fillRect l="-315" t="-1382" b="-50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206678-99C6-6886-4821-8C57E1D809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08132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C5C0-F28A-6F07-11F0-213E47EF6F38}"/>
              </a:ext>
            </a:extLst>
          </p:cNvPr>
          <p:cNvSpPr txBox="1"/>
          <p:nvPr/>
        </p:nvSpPr>
        <p:spPr>
          <a:xfrm>
            <a:off x="693166" y="805251"/>
            <a:ext cx="6937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Начальное состояние системы: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6B9D3-4EA1-A994-89DD-790BAECA98A4}"/>
              </a:ext>
            </a:extLst>
          </p:cNvPr>
          <p:cNvSpPr txBox="1"/>
          <p:nvPr/>
        </p:nvSpPr>
        <p:spPr>
          <a:xfrm>
            <a:off x="693166" y="189886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Белый гауссовский шум: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2">
                <a:extLst>
                  <a:ext uri="{FF2B5EF4-FFF2-40B4-BE49-F238E27FC236}">
                    <a16:creationId xmlns:a16="http://schemas.microsoft.com/office/drawing/2014/main" id="{BB952AC3-F908-405D-6A60-0A4417FC89EE}"/>
                  </a:ext>
                </a:extLst>
              </p:cNvPr>
              <p:cNvSpPr/>
              <p:nvPr/>
            </p:nvSpPr>
            <p:spPr>
              <a:xfrm>
                <a:off x="793376" y="2282277"/>
                <a:ext cx="11182823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dirty="0">
                  <a:latin typeface="Cambria Math" panose="02040503050406030204" pitchFamily="18" charset="0"/>
                </a:endParaRPr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dirty="0" smtClean="0"/>
                        <m:t>, 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Text 2">
                <a:extLst>
                  <a:ext uri="{FF2B5EF4-FFF2-40B4-BE49-F238E27FC236}">
                    <a16:creationId xmlns:a16="http://schemas.microsoft.com/office/drawing/2014/main" id="{BB952AC3-F908-405D-6A60-0A4417FC8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76" y="2282277"/>
                <a:ext cx="11182823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7"/>
                <a:stretch>
                  <a:fillRect l="-327" b="-12345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139F070-9C15-01E1-91E7-81C33CF67363}"/>
              </a:ext>
            </a:extLst>
          </p:cNvPr>
          <p:cNvSpPr txBox="1"/>
          <p:nvPr/>
        </p:nvSpPr>
        <p:spPr>
          <a:xfrm>
            <a:off x="757517" y="3607381"/>
            <a:ext cx="705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Априорные данные: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2">
                <a:extLst>
                  <a:ext uri="{FF2B5EF4-FFF2-40B4-BE49-F238E27FC236}">
                    <a16:creationId xmlns:a16="http://schemas.microsoft.com/office/drawing/2014/main" id="{77039ABD-DC24-FBC2-AD80-DE5D26F20A11}"/>
                  </a:ext>
                </a:extLst>
              </p:cNvPr>
              <p:cNvSpPr/>
              <p:nvPr/>
            </p:nvSpPr>
            <p:spPr>
              <a:xfrm>
                <a:off x="827533" y="4038724"/>
                <a:ext cx="8382000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dirty="0"/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 2">
                <a:extLst>
                  <a:ext uri="{FF2B5EF4-FFF2-40B4-BE49-F238E27FC236}">
                    <a16:creationId xmlns:a16="http://schemas.microsoft.com/office/drawing/2014/main" id="{77039ABD-DC24-FBC2-AD80-DE5D26F20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33" y="4038724"/>
                <a:ext cx="8382000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2">
                <a:extLst>
                  <a:ext uri="{FF2B5EF4-FFF2-40B4-BE49-F238E27FC236}">
                    <a16:creationId xmlns:a16="http://schemas.microsoft.com/office/drawing/2014/main" id="{02A4BE39-DE81-358C-B406-E0C768D97066}"/>
                  </a:ext>
                </a:extLst>
              </p:cNvPr>
              <p:cNvSpPr/>
              <p:nvPr/>
            </p:nvSpPr>
            <p:spPr>
              <a:xfrm>
                <a:off x="757517" y="2964359"/>
                <a:ext cx="4057611" cy="619522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 2">
                <a:extLst>
                  <a:ext uri="{FF2B5EF4-FFF2-40B4-BE49-F238E27FC236}">
                    <a16:creationId xmlns:a16="http://schemas.microsoft.com/office/drawing/2014/main" id="{02A4BE39-DE81-358C-B406-E0C768D97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7" y="2964359"/>
                <a:ext cx="4057611" cy="619522"/>
              </a:xfrm>
              <a:prstGeom prst="roundRect">
                <a:avLst>
                  <a:gd name="adj" fmla="val 11584"/>
                </a:avLst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BE29-0231-DC90-C573-85ECA9AE7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533234AC-AC8F-4F66-AC03-1A75FB623ADC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44129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sz="1800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Ч</a:t>
                </a:r>
                <a:r>
                  <a:rPr lang="ru-RU" dirty="0"/>
                  <a:t>исленно устойчивая реализация фильтра Калмана, которая оперирует </a:t>
                </a:r>
                <a:r>
                  <a:rPr lang="ru-RU" b="1" dirty="0"/>
                  <a:t>квадратными корнями ковариационных матриц</a:t>
                </a:r>
                <a:r>
                  <a:rPr lang="ru-RU" dirty="0"/>
                  <a:t> вместо самих матриц. Это гарантирует сохранение свойств симметрии и положительной </a:t>
                </a:r>
                <a:r>
                  <a:rPr lang="ru-RU" dirty="0" err="1"/>
                  <a:t>полуопределённости</a:t>
                </a:r>
                <a:r>
                  <a:rPr lang="ru-RU" dirty="0"/>
                  <a:t> ковариационных матриц на всех шагах фильтрации.</a:t>
                </a:r>
              </a:p>
              <a:p>
                <a:endParaRPr lang="ru-RU" dirty="0">
                  <a:solidFill>
                    <a:srgbClr val="CC0000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sz="1800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Математическая основа алгоритма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ru-RU" b="1" dirty="0"/>
                  <a:t>Разложение </a:t>
                </a:r>
                <a:r>
                  <a:rPr lang="ru-RU" b="1" dirty="0" err="1"/>
                  <a:t>Холецкого</a:t>
                </a:r>
                <a:r>
                  <a:rPr lang="ru-RU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где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нижнетреугольная матрица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en-US" b="1" dirty="0"/>
                  <a:t>QR-</a:t>
                </a:r>
                <a:r>
                  <a:rPr lang="ru-RU" b="1" dirty="0"/>
                  <a:t>разложение: </a:t>
                </a:r>
                <a:r>
                  <a:rPr lang="ru-RU" dirty="0"/>
                  <a:t>Ортогональные преобразования вида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для обновления матричных факторов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ru-RU" b="1" dirty="0"/>
                  <a:t>Ортогональные преобразования</a:t>
                </a:r>
                <a:r>
                  <a:rPr lang="ru-RU" b="1" dirty="0">
                    <a:solidFill>
                      <a:schemeClr val="tx1"/>
                    </a:solidFill>
                  </a:rPr>
                  <a:t>: </a:t>
                </a:r>
                <a:r>
                  <a:rPr lang="ru-RU" dirty="0">
                    <a:solidFill>
                      <a:schemeClr val="tx1"/>
                    </a:solidFill>
                  </a:rPr>
                  <a:t>Преобразования </a:t>
                </a:r>
                <a:r>
                  <a:rPr lang="ru-RU" dirty="0" err="1">
                    <a:solidFill>
                      <a:schemeClr val="tx1"/>
                    </a:solidFill>
                  </a:rPr>
                  <a:t>Хаусхолдера</a:t>
                </a:r>
                <a:r>
                  <a:rPr lang="ru-RU" dirty="0">
                    <a:solidFill>
                      <a:schemeClr val="tx1"/>
                    </a:solidFill>
                  </a:rPr>
                  <a:t> или </a:t>
                </a:r>
                <a:r>
                  <a:rPr lang="ru-RU" dirty="0" err="1">
                    <a:solidFill>
                      <a:schemeClr val="tx1"/>
                    </a:solidFill>
                  </a:rPr>
                  <a:t>Гивенса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/>
                  <a:t>Основной шаг фильтрации выполняется через ортогонализацию блочной прямоугольной матрицы: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Где: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 dirty="0" smtClean="0">
                        <a:solidFill>
                          <a:srgbClr val="CC0000"/>
                        </a:solidFill>
                        <a:latin typeface="Microsoft Sans Serif"/>
                        <a:cs typeface="Microsoft Sans Serif"/>
                      </a:rPr>
                      <m:t>›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 ортогональная матрица преобразования</a:t>
                </a:r>
                <a:r>
                  <a:rPr lang="en-US" dirty="0"/>
                  <a:t>, </a:t>
                </a:r>
                <a:r>
                  <a:rPr lang="ru-RU" dirty="0"/>
                  <a:t>приводящая </a:t>
                </a:r>
                <a:r>
                  <a:rPr lang="en-US" dirty="0" err="1"/>
                  <a:t>prearray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к верхнетреугольному виду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sz="180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квадратный корень априорной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sz="180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›</m:t>
                        </m:r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 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𝑘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— квадратный корень апостериорной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 dirty="0" smtClean="0">
                        <a:solidFill>
                          <a:srgbClr val="CC0000"/>
                        </a:solidFill>
                        <a:latin typeface="Microsoft Sans Serif"/>
                        <a:cs typeface="Microsoft Sans Serif"/>
                      </a:rPr>
                      <m:t>›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вспомогательная матрица для вычисления коэффициента усиления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533234AC-AC8F-4F66-AC03-1A75FB623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441298"/>
              </a:xfrm>
              <a:prstGeom prst="rect">
                <a:avLst/>
              </a:prstGeom>
              <a:blipFill>
                <a:blip r:embed="rId2"/>
                <a:stretch>
                  <a:fillRect l="-1301" t="-1120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FB6E598F-DD2F-CBC9-A2DD-75EDFADF73B5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E010F82-E338-AE71-C966-22816B02D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96AA14-3001-5370-6986-3801C1AB48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18120" y="6286402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8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43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0BE00-7C95-41F6-7316-81E2329B4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1BCD3500-71E1-B2BC-6F8C-15AB8E91A1D7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2999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Основная логика </a:t>
                </a:r>
                <a:r>
                  <a:rPr lang="ru-RU" dirty="0" err="1"/>
                  <a:t>ортогонализованных</a:t>
                </a:r>
                <a:r>
                  <a:rPr lang="ru-RU" dirty="0"/>
                  <a:t> блочных алгоритмов на примере квадратно-корневых реализаций состоит в следующем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</a:t>
                </a: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Рассмотрим разностное уравнение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Рикатти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.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Sans Serif"/>
                      </a:rPr>
                      <m:t>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Sans Serif"/>
                      </a:rPr>
                      <m:t>𝒬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ортогональная матрица и 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R </a:t>
                </a:r>
                <a:r>
                  <a:rPr lang="ru-RU" dirty="0"/>
                  <a:t>—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верхнетреугольная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матрица: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/>
                            </a:rPr>
                            <m:t>𝒬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Здесь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искомый квадратный корень ковариационной матрицы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.</m:t>
                    </m:r>
                  </m:oMath>
                </a14:m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Представим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в виде разложения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𝑘</m:t>
                              </m:r>
                              <m:r>
                                <a:rPr lang="ru-RU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𝑘</m:t>
                              </m:r>
                              <m:r>
                                <a:rPr lang="ru-RU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Отсюда фактор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вычисляется с помощью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ортогонализированного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QR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преобразования (таким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как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Хаусхолдер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или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Гивенс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)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.</a:t>
                </a: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Если представить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/>
                  <a:t>—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фактор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матрицы ковариации шума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а </a:t>
                </a:r>
                <a:r>
                  <a:rPr lang="ru-RU" dirty="0"/>
                  <a:t>этапы экстраполяции и обработки измерений совместить</a:t>
                </a:r>
                <a:r>
                  <a:rPr lang="en-US" dirty="0"/>
                  <a:t> </a:t>
                </a:r>
                <a:r>
                  <a:rPr lang="ru-RU" dirty="0"/>
                  <a:t>в</a:t>
                </a:r>
                <a:r>
                  <a:rPr lang="en-US" dirty="0"/>
                  <a:t> </a:t>
                </a:r>
                <a:r>
                  <a:rPr lang="ru-RU" dirty="0"/>
                  <a:t>одной </a:t>
                </a:r>
                <a:r>
                  <a:rPr lang="ru-RU" dirty="0" err="1"/>
                  <a:t>ортогонализованной</a:t>
                </a:r>
                <a:r>
                  <a:rPr lang="en-US" dirty="0"/>
                  <a:t> </a:t>
                </a:r>
                <a:r>
                  <a:rPr lang="ru-RU" dirty="0"/>
                  <a:t>схеме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мы получаем следующую блочную систему уравнений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позволяющую сократить объём вычислений:</a:t>
                </a:r>
              </a:p>
              <a:p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1BCD3500-71E1-B2BC-6F8C-15AB8E9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299912"/>
              </a:xfrm>
              <a:prstGeom prst="rect">
                <a:avLst/>
              </a:prstGeom>
              <a:blipFill>
                <a:blip r:embed="rId2"/>
                <a:stretch>
                  <a:fillRect l="-1301" t="-1151" r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FD3F4AA9-AA9B-0651-F3D7-425D752FCC22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7F24B61-92A6-DDBF-692A-F3DF975DF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43D2EA-CDDA-A20D-3364-7CF662B92F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8351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9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9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5235</TotalTime>
  <Words>3687</Words>
  <Application>Microsoft Office PowerPoint</Application>
  <PresentationFormat>Widescreen</PresentationFormat>
  <Paragraphs>417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fkGroteskNeue</vt:lpstr>
      <vt:lpstr>Microsoft Sans Serif</vt:lpstr>
      <vt:lpstr>Wingdings</vt:lpstr>
      <vt:lpstr>YS Text</vt:lpstr>
      <vt:lpstr>Office Theme</vt:lpstr>
      <vt:lpstr>Квадартично-корневой ковариационный фильтр  Калмана</vt:lpstr>
      <vt:lpstr>Введение</vt:lpstr>
      <vt:lpstr>Прикладная область применения</vt:lpstr>
      <vt:lpstr>Ковариационная форма дискретного фильтра Калмана</vt:lpstr>
      <vt:lpstr>Общий вид задачи</vt:lpstr>
      <vt:lpstr>Структурно-вероятностное описание модели</vt:lpstr>
      <vt:lpstr>Статистические предположения</vt:lpstr>
      <vt:lpstr>Общее описание алгоритма SRCF</vt:lpstr>
      <vt:lpstr>Общее описание алгоритма SRCF</vt:lpstr>
      <vt:lpstr>Общее описание алгоритма SRCF</vt:lpstr>
      <vt:lpstr>Преимущества подхода</vt:lpstr>
      <vt:lpstr>Алгоритм фильтрации SRCF (Square-Root Covariance Filter) </vt:lpstr>
      <vt:lpstr>Алгоритм фильтрации SRCF (Square-Root Covariance Filter) </vt:lpstr>
      <vt:lpstr>PowerPoint Presentation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Преимущества и недостатки алгоритма фильтрации SRCF</vt:lpstr>
      <vt:lpstr>Физическая модель В качестве физической модели для проверки работоспособности фильтра будем использовать численную модель управления самолёта по углу крена в горизонтальном полёте.</vt:lpstr>
      <vt:lpstr>Физическая модель</vt:lpstr>
      <vt:lpstr>Физическая модель</vt:lpstr>
      <vt:lpstr>Дискретизация</vt:lpstr>
      <vt:lpstr>Дискретизация</vt:lpstr>
      <vt:lpstr>Дискретизация</vt:lpstr>
      <vt:lpstr>Дискретизация</vt:lpstr>
      <vt:lpstr>Дискретизация</vt:lpstr>
      <vt:lpstr>Определение функций для теста фильтра SRCF</vt:lpstr>
      <vt:lpstr>Определение функций для теста фильтра SRCF</vt:lpstr>
      <vt:lpstr>Подготовка к исследованиям</vt:lpstr>
      <vt:lpstr>Исследования работы фильтра</vt:lpstr>
      <vt:lpstr>Исследование работы фильтра: Тест 1</vt:lpstr>
      <vt:lpstr>Исследование работы фильтра: Тест 2 Неизвестные априорные данные. Для инициализации берём единичные значения.</vt:lpstr>
      <vt:lpstr>Анализ полученных результатов: Тест 1 </vt:lpstr>
      <vt:lpstr>Анализ полученных результатов: Тест 2 </vt:lpstr>
      <vt:lpstr>Выводы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Владимир Ямщиков</dc:creator>
  <cp:lastModifiedBy>Steven Hany</cp:lastModifiedBy>
  <cp:revision>106</cp:revision>
  <dcterms:created xsi:type="dcterms:W3CDTF">2025-11-27T11:21:27Z</dcterms:created>
  <dcterms:modified xsi:type="dcterms:W3CDTF">2025-12-20T22:52:54Z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2025-11-06T00:00:00Z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2025-11-06T00:00:00Z</vt:filetime>
  </property>
</Properties>
</file>